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8" r:id="rId3"/>
    <p:sldId id="294" r:id="rId4"/>
    <p:sldId id="297" r:id="rId5"/>
    <p:sldId id="283" r:id="rId6"/>
    <p:sldId id="298" r:id="rId7"/>
    <p:sldId id="285" r:id="rId8"/>
    <p:sldId id="296" r:id="rId9"/>
    <p:sldId id="289" r:id="rId10"/>
    <p:sldId id="28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503"/>
    <a:srgbClr val="FFC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6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400" y="1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5C16CD-D076-4123-840C-881067D6BC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7EF17E-5599-4448-B064-F3D932F2E2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80871-A491-4E0D-B27E-69CC2687082F}" type="datetimeFigureOut">
              <a:rPr lang="en-US" smtClean="0"/>
              <a:t>11/2/25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5E292B-F90A-4BB4-8259-A954B9D724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54D03-DC40-44A3-A997-D5ED224D45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76EB5-0E83-42B6-87AF-DA4BD19E8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6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DBB45-6830-428C-8992-AEE6DF7D9FEC}" type="datetimeFigureOut">
              <a:rPr lang="en-PK" smtClean="0"/>
              <a:t>11/2/25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62B92-9321-4017-9CB7-7786520F5D0F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651278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K"/>
              <a:t>Image source: Microsoft 365 content library
There are two main approaches for creating a digital AI property surveyor tool to analyze images: (1) Using CNN-based models for defect detection and classification, and (2) Applying vision-language models for image understanding. 
| Approach | Data Input | Detection | Classification | Context Understanding |
|---|---|---|---|---|
| CNN Pipeline | Images | High | High | Limited |
| Vision-Language Model | Images + Text | High | High | Rich |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35540-4C52-4D39-A636-AD2FB39E86E8}" type="slidenum">
              <a:rPr lang="en-PK" smtClean="0"/>
              <a:t>6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99815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CEC06-F3B8-4E2C-8B0F-6E15C4B21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00B03-2564-4425-BA16-870D3EA28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8FBF5-D5EA-4600-B59B-54DC238F0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F6611-B9C7-468A-840A-8D4C0A9BB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871E0-1F8A-49E6-9539-65AE184BB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9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00-023A-43EF-A7EB-1EC254D8B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905B04-597F-465E-851E-2661EAEAC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8D492-F277-449C-811D-047EFA5A7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342B-75A7-4B70-9C03-0CE04872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DC5F0-D402-4200-A3DF-41341D675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C786B-89FF-4B70-B413-CF9F4FE6EE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8D656-4DCF-4FCD-987B-3766B43B0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A09D1-F7EE-49FF-847F-2BA5B9D4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4B355D-B132-4F33-AB04-61E1A1489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A51A3-7091-48CF-B98C-03AF74F9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7DC1-8F11-48D6-A3A2-3252D4854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BFE87-CE00-42FE-B480-C829ECDAF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840DE-B859-48E9-BE07-084D52C3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6D3B7-FC82-4346-8E1C-1FA81D03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C65B3-632A-4C2D-B0B0-067CA191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9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1660-6677-46E5-8D05-3840691C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5B5E8E-8A1B-4972-A53D-5AF0BC236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AF27-02ED-46C8-BC37-3BD80F296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B325-7389-4A68-986F-39EB4BE4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1CDA2-18B1-4CF9-93FB-68013DA9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0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90A-BD90-48D4-9136-DEA6B09D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1C3C9-0E62-4003-B26A-9504F8FDA8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E72CC-6C57-47E3-87A6-B0C0EC51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51DFF-879F-452E-AF31-A17F02590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DA84C-A37D-4CD6-BCC7-F7C3B5C8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EEF04B-3413-43B3-83AA-E6E303FF1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5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F3B8-4BAC-4F18-B6E2-6963868B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FE6BB-5140-4F48-B8FD-6D66A962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7C1CC-94E3-4E0F-A19F-BEC42FC45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94BDC-9A07-49FC-BE01-80C7ED7E8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CB0BEE-F64D-409D-B96F-DBF20DA79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BC85C-F34C-40A1-88FD-62985A4F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7C68DC-DA55-4AF6-BA8A-D80E4D18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E54A23-90C4-42DD-8424-9A2A67B78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FB77-9AA9-459D-8447-3C446E7C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7C839-FAE4-47F3-B364-6F1BE115E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4C169-1E38-48CA-806F-B10FC7484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EBD49A-B8FB-47E6-A413-E863D0BE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F12A-6BCE-4716-A14B-01185B11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7F0D77-FB58-42AD-B0D7-1EC3AEF9E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8B63E-130B-4A65-A949-57AD253E7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4D8D99B-236D-46C1-B8CC-F73A90F10BB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91632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71B9D871-D158-4635-8CD4-C3E09150D0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81746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5BD24C01-3F9A-4DF6-B721-6943F82B31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90380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E7167516-F082-4E72-A2F4-4A00553C6A8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643045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B7F1A3A0-91F1-43E9-ADFD-96C76FBB40BD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032749" y="703263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73078B10-D96E-450F-BDAE-D96E911C2CA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91632" y="2966629"/>
            <a:ext cx="1970710" cy="197349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Your Pic Here</a:t>
            </a:r>
          </a:p>
        </p:txBody>
      </p:sp>
    </p:spTree>
    <p:extLst>
      <p:ext uri="{BB962C8B-B14F-4D97-AF65-F5344CB8AC3E}">
        <p14:creationId xmlns:p14="http://schemas.microsoft.com/office/powerpoint/2010/main" val="8321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4C7C-B380-4067-BD97-E5D7EF78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E0AE-E5B9-4127-8E1F-93A7082B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952295-F7AA-48AC-B92E-F10FD2DC0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C37D-F2B8-45B5-8893-C63E8646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5578D-3A5B-4AF5-AE0C-15E1890D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C7AD4-C715-4A4D-B82C-8D513D495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3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0AF68B-0660-4858-814B-940C4E666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192463" y="73025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610E6-F570-4537-BAD5-9DDD739B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A2FD-081E-4523-B2E6-F9A04630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804314-AFBC-4922-BE73-F80D33AB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3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579B4-3455-48EB-BC42-53EACC073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BE214-C24F-4958-8779-3412B4196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BA94E-504A-40A5-A791-F646936AD6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1294E-E5A8-4AC0-BC36-C2BA5440625C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20237-BE98-4F01-A3D8-22364C89EF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9E9C7-15FC-4792-826E-056C89E4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3E7E-9DFE-4A1E-AEC2-D2E19E891C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36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F09116-5987-43DE-9F4D-C42314E70D2A}"/>
              </a:ext>
            </a:extLst>
          </p:cNvPr>
          <p:cNvSpPr/>
          <p:nvPr/>
        </p:nvSpPr>
        <p:spPr>
          <a:xfrm>
            <a:off x="9061492" y="-9525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055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798624" y="2382222"/>
            <a:ext cx="82938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5503"/>
                </a:solidFill>
                <a:latin typeface="+mj-lt"/>
              </a:rPr>
              <a:t>Digital Surveyor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865AC-6117-4062-9E0D-35AA2109A4BD}"/>
              </a:ext>
            </a:extLst>
          </p:cNvPr>
          <p:cNvSpPr/>
          <p:nvPr/>
        </p:nvSpPr>
        <p:spPr>
          <a:xfrm>
            <a:off x="1500463" y="3992164"/>
            <a:ext cx="6859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Title: How would you approach the creation of Digital Surveyor tool ?</a:t>
            </a:r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11794331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 build="allAtOnce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621B4-E4E0-6A74-D0D9-B4B88F894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6166031-58B2-CC1A-E806-8550CBD82EEA}"/>
              </a:ext>
            </a:extLst>
          </p:cNvPr>
          <p:cNvSpPr/>
          <p:nvPr/>
        </p:nvSpPr>
        <p:spPr>
          <a:xfrm>
            <a:off x="-7144" y="-7144"/>
            <a:ext cx="12201525" cy="6867525"/>
          </a:xfrm>
          <a:custGeom>
            <a:avLst/>
            <a:gdLst>
              <a:gd name="connsiteX0" fmla="*/ 10087927 w 12201525"/>
              <a:gd name="connsiteY0" fmla="*/ 7144 h 6867525"/>
              <a:gd name="connsiteX1" fmla="*/ 8134541 w 12201525"/>
              <a:gd name="connsiteY1" fmla="*/ 465296 h 6867525"/>
              <a:gd name="connsiteX2" fmla="*/ 8132350 w 12201525"/>
              <a:gd name="connsiteY2" fmla="*/ 455962 h 6867525"/>
              <a:gd name="connsiteX3" fmla="*/ 10046017 w 12201525"/>
              <a:gd name="connsiteY3" fmla="*/ 7144 h 6867525"/>
              <a:gd name="connsiteX4" fmla="*/ 10087927 w 12201525"/>
              <a:gd name="connsiteY4" fmla="*/ 7144 h 6867525"/>
              <a:gd name="connsiteX5" fmla="*/ 8132350 w 12201525"/>
              <a:gd name="connsiteY5" fmla="*/ 1094423 h 6867525"/>
              <a:gd name="connsiteX6" fmla="*/ 8134541 w 12201525"/>
              <a:gd name="connsiteY6" fmla="*/ 1103662 h 6867525"/>
              <a:gd name="connsiteX7" fmla="*/ 12200191 w 12201525"/>
              <a:gd name="connsiteY7" fmla="*/ 150114 h 6867525"/>
              <a:gd name="connsiteX8" fmla="*/ 12200191 w 12201525"/>
              <a:gd name="connsiteY8" fmla="*/ 140303 h 6867525"/>
              <a:gd name="connsiteX9" fmla="*/ 8132350 w 12201525"/>
              <a:gd name="connsiteY9" fmla="*/ 1094423 h 6867525"/>
              <a:gd name="connsiteX10" fmla="*/ 8132350 w 12201525"/>
              <a:gd name="connsiteY10" fmla="*/ 1732788 h 6867525"/>
              <a:gd name="connsiteX11" fmla="*/ 8134541 w 12201525"/>
              <a:gd name="connsiteY11" fmla="*/ 1742027 h 6867525"/>
              <a:gd name="connsiteX12" fmla="*/ 12200191 w 12201525"/>
              <a:gd name="connsiteY12" fmla="*/ 788480 h 6867525"/>
              <a:gd name="connsiteX13" fmla="*/ 12200191 w 12201525"/>
              <a:gd name="connsiteY13" fmla="*/ 778764 h 6867525"/>
              <a:gd name="connsiteX14" fmla="*/ 8132350 w 12201525"/>
              <a:gd name="connsiteY14" fmla="*/ 1732788 h 6867525"/>
              <a:gd name="connsiteX15" fmla="*/ 8132350 w 12201525"/>
              <a:gd name="connsiteY15" fmla="*/ 2371154 h 6867525"/>
              <a:gd name="connsiteX16" fmla="*/ 8134541 w 12201525"/>
              <a:gd name="connsiteY16" fmla="*/ 2380488 h 6867525"/>
              <a:gd name="connsiteX17" fmla="*/ 12200191 w 12201525"/>
              <a:gd name="connsiteY17" fmla="*/ 1426940 h 6867525"/>
              <a:gd name="connsiteX18" fmla="*/ 12200191 w 12201525"/>
              <a:gd name="connsiteY18" fmla="*/ 1417130 h 6867525"/>
              <a:gd name="connsiteX19" fmla="*/ 8132350 w 12201525"/>
              <a:gd name="connsiteY19" fmla="*/ 2371154 h 6867525"/>
              <a:gd name="connsiteX20" fmla="*/ 8132350 w 12201525"/>
              <a:gd name="connsiteY20" fmla="*/ 3009614 h 6867525"/>
              <a:gd name="connsiteX21" fmla="*/ 8134541 w 12201525"/>
              <a:gd name="connsiteY21" fmla="*/ 3018854 h 6867525"/>
              <a:gd name="connsiteX22" fmla="*/ 12200191 w 12201525"/>
              <a:gd name="connsiteY22" fmla="*/ 2065306 h 6867525"/>
              <a:gd name="connsiteX23" fmla="*/ 12200191 w 12201525"/>
              <a:gd name="connsiteY23" fmla="*/ 2055495 h 6867525"/>
              <a:gd name="connsiteX24" fmla="*/ 8132350 w 12201525"/>
              <a:gd name="connsiteY24" fmla="*/ 3009614 h 6867525"/>
              <a:gd name="connsiteX25" fmla="*/ 8132350 w 12201525"/>
              <a:gd name="connsiteY25" fmla="*/ 3647980 h 6867525"/>
              <a:gd name="connsiteX26" fmla="*/ 8134541 w 12201525"/>
              <a:gd name="connsiteY26" fmla="*/ 3657219 h 6867525"/>
              <a:gd name="connsiteX27" fmla="*/ 12200191 w 12201525"/>
              <a:gd name="connsiteY27" fmla="*/ 2703671 h 6867525"/>
              <a:gd name="connsiteX28" fmla="*/ 12200191 w 12201525"/>
              <a:gd name="connsiteY28" fmla="*/ 2693861 h 6867525"/>
              <a:gd name="connsiteX29" fmla="*/ 8132350 w 12201525"/>
              <a:gd name="connsiteY29" fmla="*/ 3647980 h 6867525"/>
              <a:gd name="connsiteX30" fmla="*/ 8132350 w 12201525"/>
              <a:gd name="connsiteY30" fmla="*/ 4286346 h 6867525"/>
              <a:gd name="connsiteX31" fmla="*/ 8134541 w 12201525"/>
              <a:gd name="connsiteY31" fmla="*/ 4295680 h 6867525"/>
              <a:gd name="connsiteX32" fmla="*/ 12200191 w 12201525"/>
              <a:gd name="connsiteY32" fmla="*/ 3342132 h 6867525"/>
              <a:gd name="connsiteX33" fmla="*/ 12200191 w 12201525"/>
              <a:gd name="connsiteY33" fmla="*/ 3332321 h 6867525"/>
              <a:gd name="connsiteX34" fmla="*/ 8132350 w 12201525"/>
              <a:gd name="connsiteY34" fmla="*/ 4286346 h 6867525"/>
              <a:gd name="connsiteX35" fmla="*/ 8132350 w 12201525"/>
              <a:gd name="connsiteY35" fmla="*/ 4924806 h 6867525"/>
              <a:gd name="connsiteX36" fmla="*/ 8134541 w 12201525"/>
              <a:gd name="connsiteY36" fmla="*/ 4934046 h 6867525"/>
              <a:gd name="connsiteX37" fmla="*/ 12200191 w 12201525"/>
              <a:gd name="connsiteY37" fmla="*/ 3980498 h 6867525"/>
              <a:gd name="connsiteX38" fmla="*/ 12200191 w 12201525"/>
              <a:gd name="connsiteY38" fmla="*/ 3970687 h 6867525"/>
              <a:gd name="connsiteX39" fmla="*/ 8132350 w 12201525"/>
              <a:gd name="connsiteY39" fmla="*/ 4924806 h 6867525"/>
              <a:gd name="connsiteX40" fmla="*/ 8132350 w 12201525"/>
              <a:gd name="connsiteY40" fmla="*/ 5563172 h 6867525"/>
              <a:gd name="connsiteX41" fmla="*/ 8134541 w 12201525"/>
              <a:gd name="connsiteY41" fmla="*/ 5572411 h 6867525"/>
              <a:gd name="connsiteX42" fmla="*/ 12200191 w 12201525"/>
              <a:gd name="connsiteY42" fmla="*/ 4618863 h 6867525"/>
              <a:gd name="connsiteX43" fmla="*/ 12200191 w 12201525"/>
              <a:gd name="connsiteY43" fmla="*/ 4609053 h 6867525"/>
              <a:gd name="connsiteX44" fmla="*/ 8132350 w 12201525"/>
              <a:gd name="connsiteY44" fmla="*/ 5563172 h 6867525"/>
              <a:gd name="connsiteX45" fmla="*/ 8132350 w 12201525"/>
              <a:gd name="connsiteY45" fmla="*/ 6201537 h 6867525"/>
              <a:gd name="connsiteX46" fmla="*/ 8134541 w 12201525"/>
              <a:gd name="connsiteY46" fmla="*/ 6210776 h 6867525"/>
              <a:gd name="connsiteX47" fmla="*/ 12200191 w 12201525"/>
              <a:gd name="connsiteY47" fmla="*/ 5257229 h 6867525"/>
              <a:gd name="connsiteX48" fmla="*/ 12200191 w 12201525"/>
              <a:gd name="connsiteY48" fmla="*/ 5247513 h 6867525"/>
              <a:gd name="connsiteX49" fmla="*/ 8132350 w 12201525"/>
              <a:gd name="connsiteY49" fmla="*/ 6201537 h 6867525"/>
              <a:gd name="connsiteX50" fmla="*/ 8132350 w 12201525"/>
              <a:gd name="connsiteY50" fmla="*/ 6839903 h 6867525"/>
              <a:gd name="connsiteX51" fmla="*/ 8134541 w 12201525"/>
              <a:gd name="connsiteY51" fmla="*/ 6849237 h 6867525"/>
              <a:gd name="connsiteX52" fmla="*/ 12200191 w 12201525"/>
              <a:gd name="connsiteY52" fmla="*/ 5895689 h 6867525"/>
              <a:gd name="connsiteX53" fmla="*/ 12200191 w 12201525"/>
              <a:gd name="connsiteY53" fmla="*/ 5885879 h 6867525"/>
              <a:gd name="connsiteX54" fmla="*/ 8132350 w 12201525"/>
              <a:gd name="connsiteY54" fmla="*/ 6839903 h 6867525"/>
              <a:gd name="connsiteX55" fmla="*/ 10746867 w 12201525"/>
              <a:gd name="connsiteY55" fmla="*/ 6865144 h 6867525"/>
              <a:gd name="connsiteX56" fmla="*/ 10788682 w 12201525"/>
              <a:gd name="connsiteY56" fmla="*/ 6865144 h 6867525"/>
              <a:gd name="connsiteX57" fmla="*/ 12200191 w 12201525"/>
              <a:gd name="connsiteY57" fmla="*/ 6534055 h 6867525"/>
              <a:gd name="connsiteX58" fmla="*/ 12200191 w 12201525"/>
              <a:gd name="connsiteY58" fmla="*/ 6524244 h 6867525"/>
              <a:gd name="connsiteX59" fmla="*/ 10746867 w 12201525"/>
              <a:gd name="connsiteY59" fmla="*/ 6865144 h 6867525"/>
              <a:gd name="connsiteX60" fmla="*/ 2663381 w 12201525"/>
              <a:gd name="connsiteY60" fmla="*/ 7144 h 6867525"/>
              <a:gd name="connsiteX61" fmla="*/ 2621661 w 12201525"/>
              <a:gd name="connsiteY61" fmla="*/ 7144 h 6867525"/>
              <a:gd name="connsiteX62" fmla="*/ 4574953 w 12201525"/>
              <a:gd name="connsiteY62" fmla="*/ 465296 h 6867525"/>
              <a:gd name="connsiteX63" fmla="*/ 4577144 w 12201525"/>
              <a:gd name="connsiteY63" fmla="*/ 455962 h 6867525"/>
              <a:gd name="connsiteX64" fmla="*/ 2663381 w 12201525"/>
              <a:gd name="connsiteY64" fmla="*/ 7144 h 6867525"/>
              <a:gd name="connsiteX65" fmla="*/ 4577144 w 12201525"/>
              <a:gd name="connsiteY65" fmla="*/ 1094423 h 6867525"/>
              <a:gd name="connsiteX66" fmla="*/ 9335 w 12201525"/>
              <a:gd name="connsiteY66" fmla="*/ 23051 h 6867525"/>
              <a:gd name="connsiteX67" fmla="*/ 7144 w 12201525"/>
              <a:gd name="connsiteY67" fmla="*/ 32385 h 6867525"/>
              <a:gd name="connsiteX68" fmla="*/ 4574953 w 12201525"/>
              <a:gd name="connsiteY68" fmla="*/ 1103757 h 6867525"/>
              <a:gd name="connsiteX69" fmla="*/ 4577144 w 12201525"/>
              <a:gd name="connsiteY69" fmla="*/ 1094423 h 6867525"/>
              <a:gd name="connsiteX70" fmla="*/ 4577144 w 12201525"/>
              <a:gd name="connsiteY70" fmla="*/ 1732788 h 6867525"/>
              <a:gd name="connsiteX71" fmla="*/ 9335 w 12201525"/>
              <a:gd name="connsiteY71" fmla="*/ 661511 h 6867525"/>
              <a:gd name="connsiteX72" fmla="*/ 7144 w 12201525"/>
              <a:gd name="connsiteY72" fmla="*/ 670751 h 6867525"/>
              <a:gd name="connsiteX73" fmla="*/ 4574953 w 12201525"/>
              <a:gd name="connsiteY73" fmla="*/ 1742123 h 6867525"/>
              <a:gd name="connsiteX74" fmla="*/ 4577144 w 12201525"/>
              <a:gd name="connsiteY74" fmla="*/ 1732788 h 6867525"/>
              <a:gd name="connsiteX75" fmla="*/ 4577144 w 12201525"/>
              <a:gd name="connsiteY75" fmla="*/ 2371154 h 6867525"/>
              <a:gd name="connsiteX76" fmla="*/ 9335 w 12201525"/>
              <a:gd name="connsiteY76" fmla="*/ 1299877 h 6867525"/>
              <a:gd name="connsiteX77" fmla="*/ 7144 w 12201525"/>
              <a:gd name="connsiteY77" fmla="*/ 1309116 h 6867525"/>
              <a:gd name="connsiteX78" fmla="*/ 4574953 w 12201525"/>
              <a:gd name="connsiteY78" fmla="*/ 2380488 h 6867525"/>
              <a:gd name="connsiteX79" fmla="*/ 4577144 w 12201525"/>
              <a:gd name="connsiteY79" fmla="*/ 2371154 h 6867525"/>
              <a:gd name="connsiteX80" fmla="*/ 4577144 w 12201525"/>
              <a:gd name="connsiteY80" fmla="*/ 3009614 h 6867525"/>
              <a:gd name="connsiteX81" fmla="*/ 9335 w 12201525"/>
              <a:gd name="connsiteY81" fmla="*/ 1938242 h 6867525"/>
              <a:gd name="connsiteX82" fmla="*/ 7144 w 12201525"/>
              <a:gd name="connsiteY82" fmla="*/ 1947482 h 6867525"/>
              <a:gd name="connsiteX83" fmla="*/ 4574953 w 12201525"/>
              <a:gd name="connsiteY83" fmla="*/ 3018854 h 6867525"/>
              <a:gd name="connsiteX84" fmla="*/ 4577144 w 12201525"/>
              <a:gd name="connsiteY84" fmla="*/ 3009614 h 6867525"/>
              <a:gd name="connsiteX85" fmla="*/ 4577144 w 12201525"/>
              <a:gd name="connsiteY85" fmla="*/ 3647980 h 6867525"/>
              <a:gd name="connsiteX86" fmla="*/ 9335 w 12201525"/>
              <a:gd name="connsiteY86" fmla="*/ 2576608 h 6867525"/>
              <a:gd name="connsiteX87" fmla="*/ 7144 w 12201525"/>
              <a:gd name="connsiteY87" fmla="*/ 2585942 h 6867525"/>
              <a:gd name="connsiteX88" fmla="*/ 4574953 w 12201525"/>
              <a:gd name="connsiteY88" fmla="*/ 3657314 h 6867525"/>
              <a:gd name="connsiteX89" fmla="*/ 4577144 w 12201525"/>
              <a:gd name="connsiteY89" fmla="*/ 3647980 h 6867525"/>
              <a:gd name="connsiteX90" fmla="*/ 4577144 w 12201525"/>
              <a:gd name="connsiteY90" fmla="*/ 4286346 h 6867525"/>
              <a:gd name="connsiteX91" fmla="*/ 9335 w 12201525"/>
              <a:gd name="connsiteY91" fmla="*/ 3215069 h 6867525"/>
              <a:gd name="connsiteX92" fmla="*/ 7144 w 12201525"/>
              <a:gd name="connsiteY92" fmla="*/ 3224308 h 6867525"/>
              <a:gd name="connsiteX93" fmla="*/ 4574953 w 12201525"/>
              <a:gd name="connsiteY93" fmla="*/ 4295680 h 6867525"/>
              <a:gd name="connsiteX94" fmla="*/ 4577144 w 12201525"/>
              <a:gd name="connsiteY94" fmla="*/ 4286346 h 6867525"/>
              <a:gd name="connsiteX95" fmla="*/ 4577144 w 12201525"/>
              <a:gd name="connsiteY95" fmla="*/ 4924806 h 6867525"/>
              <a:gd name="connsiteX96" fmla="*/ 9335 w 12201525"/>
              <a:gd name="connsiteY96" fmla="*/ 3853434 h 6867525"/>
              <a:gd name="connsiteX97" fmla="*/ 7144 w 12201525"/>
              <a:gd name="connsiteY97" fmla="*/ 3862673 h 6867525"/>
              <a:gd name="connsiteX98" fmla="*/ 4574953 w 12201525"/>
              <a:gd name="connsiteY98" fmla="*/ 4934046 h 6867525"/>
              <a:gd name="connsiteX99" fmla="*/ 4577144 w 12201525"/>
              <a:gd name="connsiteY99" fmla="*/ 4924806 h 6867525"/>
              <a:gd name="connsiteX100" fmla="*/ 4577144 w 12201525"/>
              <a:gd name="connsiteY100" fmla="*/ 5563172 h 6867525"/>
              <a:gd name="connsiteX101" fmla="*/ 9335 w 12201525"/>
              <a:gd name="connsiteY101" fmla="*/ 4491800 h 6867525"/>
              <a:gd name="connsiteX102" fmla="*/ 7144 w 12201525"/>
              <a:gd name="connsiteY102" fmla="*/ 4501134 h 6867525"/>
              <a:gd name="connsiteX103" fmla="*/ 4574953 w 12201525"/>
              <a:gd name="connsiteY103" fmla="*/ 5572506 h 6867525"/>
              <a:gd name="connsiteX104" fmla="*/ 4577144 w 12201525"/>
              <a:gd name="connsiteY104" fmla="*/ 5563172 h 6867525"/>
              <a:gd name="connsiteX105" fmla="*/ 4577144 w 12201525"/>
              <a:gd name="connsiteY105" fmla="*/ 6201537 h 6867525"/>
              <a:gd name="connsiteX106" fmla="*/ 9335 w 12201525"/>
              <a:gd name="connsiteY106" fmla="*/ 5130260 h 6867525"/>
              <a:gd name="connsiteX107" fmla="*/ 7144 w 12201525"/>
              <a:gd name="connsiteY107" fmla="*/ 5139500 h 6867525"/>
              <a:gd name="connsiteX108" fmla="*/ 4574953 w 12201525"/>
              <a:gd name="connsiteY108" fmla="*/ 6210776 h 6867525"/>
              <a:gd name="connsiteX109" fmla="*/ 4577144 w 12201525"/>
              <a:gd name="connsiteY109" fmla="*/ 6201537 h 6867525"/>
              <a:gd name="connsiteX110" fmla="*/ 4577144 w 12201525"/>
              <a:gd name="connsiteY110" fmla="*/ 6839903 h 6867525"/>
              <a:gd name="connsiteX111" fmla="*/ 9335 w 12201525"/>
              <a:gd name="connsiteY111" fmla="*/ 5768626 h 6867525"/>
              <a:gd name="connsiteX112" fmla="*/ 7144 w 12201525"/>
              <a:gd name="connsiteY112" fmla="*/ 5777865 h 6867525"/>
              <a:gd name="connsiteX113" fmla="*/ 4574953 w 12201525"/>
              <a:gd name="connsiteY113" fmla="*/ 6849237 h 6867525"/>
              <a:gd name="connsiteX114" fmla="*/ 4577144 w 12201525"/>
              <a:gd name="connsiteY114" fmla="*/ 6839903 h 6867525"/>
              <a:gd name="connsiteX115" fmla="*/ 9239 w 12201525"/>
              <a:gd name="connsiteY115" fmla="*/ 6406992 h 6867525"/>
              <a:gd name="connsiteX116" fmla="*/ 8192 w 12201525"/>
              <a:gd name="connsiteY116" fmla="*/ 6411659 h 6867525"/>
              <a:gd name="connsiteX117" fmla="*/ 7144 w 12201525"/>
              <a:gd name="connsiteY117" fmla="*/ 6416326 h 6867525"/>
              <a:gd name="connsiteX118" fmla="*/ 8192 w 12201525"/>
              <a:gd name="connsiteY118" fmla="*/ 6416611 h 6867525"/>
              <a:gd name="connsiteX119" fmla="*/ 1920812 w 12201525"/>
              <a:gd name="connsiteY119" fmla="*/ 6865144 h 6867525"/>
              <a:gd name="connsiteX120" fmla="*/ 1962626 w 12201525"/>
              <a:gd name="connsiteY120" fmla="*/ 6865144 h 6867525"/>
              <a:gd name="connsiteX121" fmla="*/ 9239 w 12201525"/>
              <a:gd name="connsiteY121" fmla="*/ 6406992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12201525" h="6867525">
                <a:moveTo>
                  <a:pt x="10087927" y="7144"/>
                </a:moveTo>
                <a:lnTo>
                  <a:pt x="8134541" y="465296"/>
                </a:lnTo>
                <a:lnTo>
                  <a:pt x="8132350" y="455962"/>
                </a:lnTo>
                <a:lnTo>
                  <a:pt x="10046017" y="7144"/>
                </a:lnTo>
                <a:lnTo>
                  <a:pt x="10087927" y="7144"/>
                </a:lnTo>
                <a:close/>
                <a:moveTo>
                  <a:pt x="8132350" y="1094423"/>
                </a:moveTo>
                <a:lnTo>
                  <a:pt x="8134541" y="1103662"/>
                </a:lnTo>
                <a:lnTo>
                  <a:pt x="12200191" y="150114"/>
                </a:lnTo>
                <a:lnTo>
                  <a:pt x="12200191" y="140303"/>
                </a:lnTo>
                <a:lnTo>
                  <a:pt x="8132350" y="1094423"/>
                </a:lnTo>
                <a:close/>
                <a:moveTo>
                  <a:pt x="8132350" y="1732788"/>
                </a:moveTo>
                <a:lnTo>
                  <a:pt x="8134541" y="1742027"/>
                </a:lnTo>
                <a:lnTo>
                  <a:pt x="12200191" y="788480"/>
                </a:lnTo>
                <a:lnTo>
                  <a:pt x="12200191" y="778764"/>
                </a:lnTo>
                <a:lnTo>
                  <a:pt x="8132350" y="1732788"/>
                </a:lnTo>
                <a:close/>
                <a:moveTo>
                  <a:pt x="8132350" y="2371154"/>
                </a:moveTo>
                <a:lnTo>
                  <a:pt x="8134541" y="2380488"/>
                </a:lnTo>
                <a:lnTo>
                  <a:pt x="12200191" y="1426940"/>
                </a:lnTo>
                <a:lnTo>
                  <a:pt x="12200191" y="1417130"/>
                </a:lnTo>
                <a:lnTo>
                  <a:pt x="8132350" y="2371154"/>
                </a:lnTo>
                <a:close/>
                <a:moveTo>
                  <a:pt x="8132350" y="3009614"/>
                </a:moveTo>
                <a:lnTo>
                  <a:pt x="8134541" y="3018854"/>
                </a:lnTo>
                <a:lnTo>
                  <a:pt x="12200191" y="2065306"/>
                </a:lnTo>
                <a:lnTo>
                  <a:pt x="12200191" y="2055495"/>
                </a:lnTo>
                <a:lnTo>
                  <a:pt x="8132350" y="3009614"/>
                </a:lnTo>
                <a:close/>
                <a:moveTo>
                  <a:pt x="8132350" y="3647980"/>
                </a:moveTo>
                <a:lnTo>
                  <a:pt x="8134541" y="3657219"/>
                </a:lnTo>
                <a:lnTo>
                  <a:pt x="12200191" y="2703671"/>
                </a:lnTo>
                <a:lnTo>
                  <a:pt x="12200191" y="2693861"/>
                </a:lnTo>
                <a:lnTo>
                  <a:pt x="8132350" y="3647980"/>
                </a:lnTo>
                <a:close/>
                <a:moveTo>
                  <a:pt x="8132350" y="4286346"/>
                </a:moveTo>
                <a:lnTo>
                  <a:pt x="8134541" y="4295680"/>
                </a:lnTo>
                <a:lnTo>
                  <a:pt x="12200191" y="3342132"/>
                </a:lnTo>
                <a:lnTo>
                  <a:pt x="12200191" y="3332321"/>
                </a:lnTo>
                <a:lnTo>
                  <a:pt x="8132350" y="4286346"/>
                </a:lnTo>
                <a:close/>
                <a:moveTo>
                  <a:pt x="8132350" y="4924806"/>
                </a:moveTo>
                <a:lnTo>
                  <a:pt x="8134541" y="4934046"/>
                </a:lnTo>
                <a:lnTo>
                  <a:pt x="12200191" y="3980498"/>
                </a:lnTo>
                <a:lnTo>
                  <a:pt x="12200191" y="3970687"/>
                </a:lnTo>
                <a:lnTo>
                  <a:pt x="8132350" y="4924806"/>
                </a:lnTo>
                <a:close/>
                <a:moveTo>
                  <a:pt x="8132350" y="5563172"/>
                </a:moveTo>
                <a:lnTo>
                  <a:pt x="8134541" y="5572411"/>
                </a:lnTo>
                <a:lnTo>
                  <a:pt x="12200191" y="4618863"/>
                </a:lnTo>
                <a:lnTo>
                  <a:pt x="12200191" y="4609053"/>
                </a:lnTo>
                <a:lnTo>
                  <a:pt x="8132350" y="5563172"/>
                </a:lnTo>
                <a:close/>
                <a:moveTo>
                  <a:pt x="8132350" y="6201537"/>
                </a:moveTo>
                <a:lnTo>
                  <a:pt x="8134541" y="6210776"/>
                </a:lnTo>
                <a:lnTo>
                  <a:pt x="12200191" y="5257229"/>
                </a:lnTo>
                <a:lnTo>
                  <a:pt x="12200191" y="5247513"/>
                </a:lnTo>
                <a:lnTo>
                  <a:pt x="8132350" y="6201537"/>
                </a:lnTo>
                <a:close/>
                <a:moveTo>
                  <a:pt x="8132350" y="6839903"/>
                </a:moveTo>
                <a:lnTo>
                  <a:pt x="8134541" y="6849237"/>
                </a:lnTo>
                <a:lnTo>
                  <a:pt x="12200191" y="5895689"/>
                </a:lnTo>
                <a:lnTo>
                  <a:pt x="12200191" y="5885879"/>
                </a:lnTo>
                <a:lnTo>
                  <a:pt x="8132350" y="6839903"/>
                </a:lnTo>
                <a:close/>
                <a:moveTo>
                  <a:pt x="10746867" y="6865144"/>
                </a:moveTo>
                <a:lnTo>
                  <a:pt x="10788682" y="6865144"/>
                </a:lnTo>
                <a:lnTo>
                  <a:pt x="12200191" y="6534055"/>
                </a:lnTo>
                <a:lnTo>
                  <a:pt x="12200191" y="6524244"/>
                </a:lnTo>
                <a:lnTo>
                  <a:pt x="10746867" y="6865144"/>
                </a:lnTo>
                <a:close/>
                <a:moveTo>
                  <a:pt x="2663381" y="7144"/>
                </a:moveTo>
                <a:lnTo>
                  <a:pt x="2621661" y="7144"/>
                </a:lnTo>
                <a:lnTo>
                  <a:pt x="4574953" y="465296"/>
                </a:lnTo>
                <a:lnTo>
                  <a:pt x="4577144" y="455962"/>
                </a:lnTo>
                <a:lnTo>
                  <a:pt x="2663381" y="7144"/>
                </a:lnTo>
                <a:close/>
                <a:moveTo>
                  <a:pt x="4577144" y="1094423"/>
                </a:moveTo>
                <a:lnTo>
                  <a:pt x="9335" y="23051"/>
                </a:lnTo>
                <a:lnTo>
                  <a:pt x="7144" y="32385"/>
                </a:lnTo>
                <a:lnTo>
                  <a:pt x="4574953" y="1103757"/>
                </a:lnTo>
                <a:lnTo>
                  <a:pt x="4577144" y="1094423"/>
                </a:lnTo>
                <a:close/>
                <a:moveTo>
                  <a:pt x="4577144" y="1732788"/>
                </a:moveTo>
                <a:lnTo>
                  <a:pt x="9335" y="661511"/>
                </a:lnTo>
                <a:lnTo>
                  <a:pt x="7144" y="670751"/>
                </a:lnTo>
                <a:lnTo>
                  <a:pt x="4574953" y="1742123"/>
                </a:lnTo>
                <a:lnTo>
                  <a:pt x="4577144" y="1732788"/>
                </a:lnTo>
                <a:close/>
                <a:moveTo>
                  <a:pt x="4577144" y="2371154"/>
                </a:moveTo>
                <a:lnTo>
                  <a:pt x="9335" y="1299877"/>
                </a:lnTo>
                <a:lnTo>
                  <a:pt x="7144" y="1309116"/>
                </a:lnTo>
                <a:lnTo>
                  <a:pt x="4574953" y="2380488"/>
                </a:lnTo>
                <a:lnTo>
                  <a:pt x="4577144" y="2371154"/>
                </a:lnTo>
                <a:close/>
                <a:moveTo>
                  <a:pt x="4577144" y="3009614"/>
                </a:moveTo>
                <a:lnTo>
                  <a:pt x="9335" y="1938242"/>
                </a:lnTo>
                <a:lnTo>
                  <a:pt x="7144" y="1947482"/>
                </a:lnTo>
                <a:lnTo>
                  <a:pt x="4574953" y="3018854"/>
                </a:lnTo>
                <a:lnTo>
                  <a:pt x="4577144" y="3009614"/>
                </a:lnTo>
                <a:close/>
                <a:moveTo>
                  <a:pt x="4577144" y="3647980"/>
                </a:moveTo>
                <a:lnTo>
                  <a:pt x="9335" y="2576608"/>
                </a:lnTo>
                <a:lnTo>
                  <a:pt x="7144" y="2585942"/>
                </a:lnTo>
                <a:lnTo>
                  <a:pt x="4574953" y="3657314"/>
                </a:lnTo>
                <a:lnTo>
                  <a:pt x="4577144" y="3647980"/>
                </a:lnTo>
                <a:close/>
                <a:moveTo>
                  <a:pt x="4577144" y="4286346"/>
                </a:moveTo>
                <a:lnTo>
                  <a:pt x="9335" y="3215069"/>
                </a:lnTo>
                <a:lnTo>
                  <a:pt x="7144" y="3224308"/>
                </a:lnTo>
                <a:lnTo>
                  <a:pt x="4574953" y="4295680"/>
                </a:lnTo>
                <a:lnTo>
                  <a:pt x="4577144" y="4286346"/>
                </a:lnTo>
                <a:close/>
                <a:moveTo>
                  <a:pt x="4577144" y="4924806"/>
                </a:moveTo>
                <a:lnTo>
                  <a:pt x="9335" y="3853434"/>
                </a:lnTo>
                <a:lnTo>
                  <a:pt x="7144" y="3862673"/>
                </a:lnTo>
                <a:lnTo>
                  <a:pt x="4574953" y="4934046"/>
                </a:lnTo>
                <a:lnTo>
                  <a:pt x="4577144" y="4924806"/>
                </a:lnTo>
                <a:close/>
                <a:moveTo>
                  <a:pt x="4577144" y="5563172"/>
                </a:moveTo>
                <a:lnTo>
                  <a:pt x="9335" y="4491800"/>
                </a:lnTo>
                <a:lnTo>
                  <a:pt x="7144" y="4501134"/>
                </a:lnTo>
                <a:lnTo>
                  <a:pt x="4574953" y="5572506"/>
                </a:lnTo>
                <a:lnTo>
                  <a:pt x="4577144" y="5563172"/>
                </a:lnTo>
                <a:close/>
                <a:moveTo>
                  <a:pt x="4577144" y="6201537"/>
                </a:moveTo>
                <a:lnTo>
                  <a:pt x="9335" y="5130260"/>
                </a:lnTo>
                <a:lnTo>
                  <a:pt x="7144" y="5139500"/>
                </a:lnTo>
                <a:lnTo>
                  <a:pt x="4574953" y="6210776"/>
                </a:lnTo>
                <a:lnTo>
                  <a:pt x="4577144" y="6201537"/>
                </a:lnTo>
                <a:close/>
                <a:moveTo>
                  <a:pt x="4577144" y="6839903"/>
                </a:moveTo>
                <a:lnTo>
                  <a:pt x="9335" y="5768626"/>
                </a:lnTo>
                <a:lnTo>
                  <a:pt x="7144" y="5777865"/>
                </a:lnTo>
                <a:lnTo>
                  <a:pt x="4574953" y="6849237"/>
                </a:lnTo>
                <a:lnTo>
                  <a:pt x="4577144" y="6839903"/>
                </a:lnTo>
                <a:close/>
                <a:moveTo>
                  <a:pt x="9239" y="6406992"/>
                </a:moveTo>
                <a:lnTo>
                  <a:pt x="8192" y="6411659"/>
                </a:lnTo>
                <a:lnTo>
                  <a:pt x="7144" y="6416326"/>
                </a:lnTo>
                <a:lnTo>
                  <a:pt x="8192" y="6416611"/>
                </a:lnTo>
                <a:lnTo>
                  <a:pt x="1920812" y="6865144"/>
                </a:lnTo>
                <a:lnTo>
                  <a:pt x="1962626" y="6865144"/>
                </a:lnTo>
                <a:lnTo>
                  <a:pt x="9239" y="6406992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7AAC826-AB38-9CF7-C714-1C85EFE45EBF}"/>
              </a:ext>
            </a:extLst>
          </p:cNvPr>
          <p:cNvSpPr/>
          <p:nvPr/>
        </p:nvSpPr>
        <p:spPr>
          <a:xfrm>
            <a:off x="2914079" y="-7144"/>
            <a:ext cx="6362700" cy="6867525"/>
          </a:xfrm>
          <a:custGeom>
            <a:avLst/>
            <a:gdLst>
              <a:gd name="connsiteX0" fmla="*/ 7144 w 6362700"/>
              <a:gd name="connsiteY0" fmla="*/ 7144 h 6867525"/>
              <a:gd name="connsiteX1" fmla="*/ 6358890 w 6362700"/>
              <a:gd name="connsiteY1" fmla="*/ 7144 h 6867525"/>
              <a:gd name="connsiteX2" fmla="*/ 6358890 w 6362700"/>
              <a:gd name="connsiteY2" fmla="*/ 6865144 h 6867525"/>
              <a:gd name="connsiteX3" fmla="*/ 7143 w 63627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2700" h="6867525">
                <a:moveTo>
                  <a:pt x="7144" y="7144"/>
                </a:moveTo>
                <a:lnTo>
                  <a:pt x="6358890" y="7144"/>
                </a:lnTo>
                <a:lnTo>
                  <a:pt x="6358890" y="6865144"/>
                </a:lnTo>
                <a:lnTo>
                  <a:pt x="7143" y="6865144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9D84FF-2C40-92E2-440D-0E801FEC9126}"/>
              </a:ext>
            </a:extLst>
          </p:cNvPr>
          <p:cNvGrpSpPr/>
          <p:nvPr/>
        </p:nvGrpSpPr>
        <p:grpSpPr>
          <a:xfrm>
            <a:off x="3540918" y="2764630"/>
            <a:ext cx="5105400" cy="1323975"/>
            <a:chOff x="3543490" y="2436876"/>
            <a:chExt cx="5105400" cy="132397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74BA37-68A4-C92E-C53D-A714407A7BA8}"/>
                </a:ext>
              </a:extLst>
            </p:cNvPr>
            <p:cNvSpPr/>
            <p:nvPr/>
          </p:nvSpPr>
          <p:spPr>
            <a:xfrm>
              <a:off x="3543490" y="2436876"/>
              <a:ext cx="5105400" cy="1323975"/>
            </a:xfrm>
            <a:custGeom>
              <a:avLst/>
              <a:gdLst>
                <a:gd name="connsiteX0" fmla="*/ 5004721 w 5105400"/>
                <a:gd name="connsiteY0" fmla="*/ 1317403 h 1323975"/>
                <a:gd name="connsiteX1" fmla="*/ 102394 w 5105400"/>
                <a:gd name="connsiteY1" fmla="*/ 1317403 h 1323975"/>
                <a:gd name="connsiteX2" fmla="*/ 7144 w 5105400"/>
                <a:gd name="connsiteY2" fmla="*/ 1222153 h 1323975"/>
                <a:gd name="connsiteX3" fmla="*/ 7144 w 5105400"/>
                <a:gd name="connsiteY3" fmla="*/ 102394 h 1323975"/>
                <a:gd name="connsiteX4" fmla="*/ 102394 w 5105400"/>
                <a:gd name="connsiteY4" fmla="*/ 7144 h 1323975"/>
                <a:gd name="connsiteX5" fmla="*/ 5004721 w 5105400"/>
                <a:gd name="connsiteY5" fmla="*/ 7144 h 1323975"/>
                <a:gd name="connsiteX6" fmla="*/ 5099971 w 5105400"/>
                <a:gd name="connsiteY6" fmla="*/ 102394 h 1323975"/>
                <a:gd name="connsiteX7" fmla="*/ 5099971 w 5105400"/>
                <a:gd name="connsiteY7" fmla="*/ 1222153 h 1323975"/>
                <a:gd name="connsiteX8" fmla="*/ 5004721 w 5105400"/>
                <a:gd name="connsiteY8" fmla="*/ 1317403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05400" h="1323975">
                  <a:moveTo>
                    <a:pt x="5004721" y="1317403"/>
                  </a:moveTo>
                  <a:lnTo>
                    <a:pt x="102394" y="1317403"/>
                  </a:lnTo>
                  <a:cubicBezTo>
                    <a:pt x="49816" y="1317403"/>
                    <a:pt x="7144" y="1274731"/>
                    <a:pt x="7144" y="1222153"/>
                  </a:cubicBezTo>
                  <a:lnTo>
                    <a:pt x="7144" y="102394"/>
                  </a:lnTo>
                  <a:cubicBezTo>
                    <a:pt x="7144" y="49816"/>
                    <a:pt x="49816" y="7144"/>
                    <a:pt x="102394" y="7144"/>
                  </a:cubicBezTo>
                  <a:lnTo>
                    <a:pt x="5004721" y="7144"/>
                  </a:lnTo>
                  <a:cubicBezTo>
                    <a:pt x="5057299" y="7144"/>
                    <a:pt x="5099971" y="49816"/>
                    <a:pt x="5099971" y="102394"/>
                  </a:cubicBezTo>
                  <a:lnTo>
                    <a:pt x="5099971" y="1222153"/>
                  </a:lnTo>
                  <a:cubicBezTo>
                    <a:pt x="5099971" y="1274826"/>
                    <a:pt x="5057394" y="1317403"/>
                    <a:pt x="5004721" y="1317403"/>
                  </a:cubicBezTo>
                  <a:close/>
                </a:path>
              </a:pathLst>
            </a:custGeom>
            <a:solidFill>
              <a:srgbClr val="0055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6545F7-73A0-05D9-BA4A-4DB110D00AF0}"/>
                </a:ext>
              </a:extLst>
            </p:cNvPr>
            <p:cNvGrpSpPr/>
            <p:nvPr/>
          </p:nvGrpSpPr>
          <p:grpSpPr>
            <a:xfrm>
              <a:off x="6922606" y="2709755"/>
              <a:ext cx="626839" cy="590550"/>
              <a:chOff x="6922606" y="2709755"/>
              <a:chExt cx="626839" cy="590550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648C32D-91CC-E261-3D12-D9DAD52787D3}"/>
                  </a:ext>
                </a:extLst>
              </p:cNvPr>
              <p:cNvSpPr/>
              <p:nvPr/>
            </p:nvSpPr>
            <p:spPr>
              <a:xfrm>
                <a:off x="7063670" y="2709755"/>
                <a:ext cx="485775" cy="590550"/>
              </a:xfrm>
              <a:custGeom>
                <a:avLst/>
                <a:gdLst>
                  <a:gd name="connsiteX0" fmla="*/ 7430 w 485775"/>
                  <a:gd name="connsiteY0" fmla="*/ 565531 h 590550"/>
                  <a:gd name="connsiteX1" fmla="*/ 11239 w 485775"/>
                  <a:gd name="connsiteY1" fmla="*/ 566484 h 590550"/>
                  <a:gd name="connsiteX2" fmla="*/ 106204 w 485775"/>
                  <a:gd name="connsiteY2" fmla="*/ 581247 h 590550"/>
                  <a:gd name="connsiteX3" fmla="*/ 215646 w 485775"/>
                  <a:gd name="connsiteY3" fmla="*/ 590582 h 590550"/>
                  <a:gd name="connsiteX4" fmla="*/ 309086 w 485775"/>
                  <a:gd name="connsiteY4" fmla="*/ 589820 h 590550"/>
                  <a:gd name="connsiteX5" fmla="*/ 355473 w 485775"/>
                  <a:gd name="connsiteY5" fmla="*/ 583819 h 590550"/>
                  <a:gd name="connsiteX6" fmla="*/ 392049 w 485775"/>
                  <a:gd name="connsiteY6" fmla="*/ 552958 h 590550"/>
                  <a:gd name="connsiteX7" fmla="*/ 396240 w 485775"/>
                  <a:gd name="connsiteY7" fmla="*/ 528765 h 590550"/>
                  <a:gd name="connsiteX8" fmla="*/ 406622 w 485775"/>
                  <a:gd name="connsiteY8" fmla="*/ 512477 h 590550"/>
                  <a:gd name="connsiteX9" fmla="*/ 435673 w 485775"/>
                  <a:gd name="connsiteY9" fmla="*/ 478854 h 590550"/>
                  <a:gd name="connsiteX10" fmla="*/ 433578 w 485775"/>
                  <a:gd name="connsiteY10" fmla="*/ 438182 h 590550"/>
                  <a:gd name="connsiteX11" fmla="*/ 438817 w 485775"/>
                  <a:gd name="connsiteY11" fmla="*/ 417608 h 590550"/>
                  <a:gd name="connsiteX12" fmla="*/ 441674 w 485775"/>
                  <a:gd name="connsiteY12" fmla="*/ 415322 h 590550"/>
                  <a:gd name="connsiteX13" fmla="*/ 474916 w 485775"/>
                  <a:gd name="connsiteY13" fmla="*/ 346456 h 590550"/>
                  <a:gd name="connsiteX14" fmla="*/ 468154 w 485775"/>
                  <a:gd name="connsiteY14" fmla="*/ 314166 h 590550"/>
                  <a:gd name="connsiteX15" fmla="*/ 468535 w 485775"/>
                  <a:gd name="connsiteY15" fmla="*/ 300546 h 590550"/>
                  <a:gd name="connsiteX16" fmla="*/ 480822 w 485775"/>
                  <a:gd name="connsiteY16" fmla="*/ 269970 h 590550"/>
                  <a:gd name="connsiteX17" fmla="*/ 462915 w 485775"/>
                  <a:gd name="connsiteY17" fmla="*/ 218726 h 590550"/>
                  <a:gd name="connsiteX18" fmla="*/ 417100 w 485775"/>
                  <a:gd name="connsiteY18" fmla="*/ 200628 h 590550"/>
                  <a:gd name="connsiteX19" fmla="*/ 330137 w 485775"/>
                  <a:gd name="connsiteY19" fmla="*/ 200343 h 590550"/>
                  <a:gd name="connsiteX20" fmla="*/ 258413 w 485775"/>
                  <a:gd name="connsiteY20" fmla="*/ 216059 h 590550"/>
                  <a:gd name="connsiteX21" fmla="*/ 247459 w 485775"/>
                  <a:gd name="connsiteY21" fmla="*/ 215583 h 590550"/>
                  <a:gd name="connsiteX22" fmla="*/ 241268 w 485775"/>
                  <a:gd name="connsiteY22" fmla="*/ 194532 h 590550"/>
                  <a:gd name="connsiteX23" fmla="*/ 261175 w 485775"/>
                  <a:gd name="connsiteY23" fmla="*/ 140526 h 590550"/>
                  <a:gd name="connsiteX24" fmla="*/ 261938 w 485775"/>
                  <a:gd name="connsiteY24" fmla="*/ 56991 h 590550"/>
                  <a:gd name="connsiteX25" fmla="*/ 246316 w 485775"/>
                  <a:gd name="connsiteY25" fmla="*/ 17558 h 590550"/>
                  <a:gd name="connsiteX26" fmla="*/ 218027 w 485775"/>
                  <a:gd name="connsiteY26" fmla="*/ 9843 h 590550"/>
                  <a:gd name="connsiteX27" fmla="*/ 206502 w 485775"/>
                  <a:gd name="connsiteY27" fmla="*/ 22987 h 590550"/>
                  <a:gd name="connsiteX28" fmla="*/ 182880 w 485775"/>
                  <a:gd name="connsiteY28" fmla="*/ 66707 h 590550"/>
                  <a:gd name="connsiteX29" fmla="*/ 121444 w 485775"/>
                  <a:gd name="connsiteY29" fmla="*/ 166434 h 590550"/>
                  <a:gd name="connsiteX30" fmla="*/ 51149 w 485775"/>
                  <a:gd name="connsiteY30" fmla="*/ 253301 h 590550"/>
                  <a:gd name="connsiteX31" fmla="*/ 10478 w 485775"/>
                  <a:gd name="connsiteY31" fmla="*/ 281305 h 590550"/>
                  <a:gd name="connsiteX32" fmla="*/ 7334 w 485775"/>
                  <a:gd name="connsiteY32" fmla="*/ 285972 h 590550"/>
                  <a:gd name="connsiteX33" fmla="*/ 7144 w 485775"/>
                  <a:gd name="connsiteY33" fmla="*/ 422275 h 590550"/>
                  <a:gd name="connsiteX34" fmla="*/ 7430 w 485775"/>
                  <a:gd name="connsiteY34" fmla="*/ 494665 h 590550"/>
                  <a:gd name="connsiteX35" fmla="*/ 7430 w 485775"/>
                  <a:gd name="connsiteY35" fmla="*/ 560197 h 590550"/>
                  <a:gd name="connsiteX36" fmla="*/ 7430 w 485775"/>
                  <a:gd name="connsiteY36" fmla="*/ 565531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485775" h="590550">
                    <a:moveTo>
                      <a:pt x="7430" y="565531"/>
                    </a:moveTo>
                    <a:cubicBezTo>
                      <a:pt x="8858" y="565912"/>
                      <a:pt x="10001" y="566293"/>
                      <a:pt x="11239" y="566484"/>
                    </a:cubicBezTo>
                    <a:cubicBezTo>
                      <a:pt x="42863" y="571437"/>
                      <a:pt x="74486" y="576675"/>
                      <a:pt x="106204" y="581247"/>
                    </a:cubicBezTo>
                    <a:cubicBezTo>
                      <a:pt x="142494" y="586486"/>
                      <a:pt x="179070" y="589915"/>
                      <a:pt x="215646" y="590582"/>
                    </a:cubicBezTo>
                    <a:cubicBezTo>
                      <a:pt x="246793" y="591058"/>
                      <a:pt x="277939" y="590487"/>
                      <a:pt x="309086" y="589820"/>
                    </a:cubicBezTo>
                    <a:cubicBezTo>
                      <a:pt x="324708" y="589439"/>
                      <a:pt x="340233" y="588010"/>
                      <a:pt x="355473" y="583819"/>
                    </a:cubicBezTo>
                    <a:cubicBezTo>
                      <a:pt x="372523" y="579152"/>
                      <a:pt x="386429" y="570675"/>
                      <a:pt x="392049" y="552958"/>
                    </a:cubicBezTo>
                    <a:cubicBezTo>
                      <a:pt x="394525" y="545243"/>
                      <a:pt x="395478" y="536956"/>
                      <a:pt x="396240" y="528765"/>
                    </a:cubicBezTo>
                    <a:cubicBezTo>
                      <a:pt x="396907" y="521240"/>
                      <a:pt x="399669" y="516001"/>
                      <a:pt x="406622" y="512477"/>
                    </a:cubicBezTo>
                    <a:cubicBezTo>
                      <a:pt x="420814" y="505333"/>
                      <a:pt x="430721" y="494093"/>
                      <a:pt x="435673" y="478854"/>
                    </a:cubicBezTo>
                    <a:cubicBezTo>
                      <a:pt x="440150" y="465138"/>
                      <a:pt x="439388" y="451517"/>
                      <a:pt x="433578" y="438182"/>
                    </a:cubicBezTo>
                    <a:cubicBezTo>
                      <a:pt x="429768" y="429419"/>
                      <a:pt x="431197" y="423704"/>
                      <a:pt x="438817" y="417608"/>
                    </a:cubicBezTo>
                    <a:cubicBezTo>
                      <a:pt x="439769" y="416846"/>
                      <a:pt x="440722" y="416084"/>
                      <a:pt x="441674" y="415322"/>
                    </a:cubicBezTo>
                    <a:cubicBezTo>
                      <a:pt x="463296" y="397510"/>
                      <a:pt x="475012" y="374841"/>
                      <a:pt x="474916" y="346456"/>
                    </a:cubicBezTo>
                    <a:cubicBezTo>
                      <a:pt x="474916" y="335217"/>
                      <a:pt x="472250" y="324549"/>
                      <a:pt x="468154" y="314166"/>
                    </a:cubicBezTo>
                    <a:cubicBezTo>
                      <a:pt x="466344" y="309499"/>
                      <a:pt x="466058" y="304927"/>
                      <a:pt x="468535" y="300546"/>
                    </a:cubicBezTo>
                    <a:cubicBezTo>
                      <a:pt x="473869" y="290830"/>
                      <a:pt x="478346" y="280829"/>
                      <a:pt x="480822" y="269970"/>
                    </a:cubicBezTo>
                    <a:cubicBezTo>
                      <a:pt x="485490" y="249110"/>
                      <a:pt x="479965" y="231870"/>
                      <a:pt x="462915" y="218726"/>
                    </a:cubicBezTo>
                    <a:cubicBezTo>
                      <a:pt x="449389" y="208343"/>
                      <a:pt x="433578" y="203581"/>
                      <a:pt x="417100" y="200628"/>
                    </a:cubicBezTo>
                    <a:cubicBezTo>
                      <a:pt x="388144" y="195390"/>
                      <a:pt x="359093" y="196437"/>
                      <a:pt x="330137" y="200343"/>
                    </a:cubicBezTo>
                    <a:cubicBezTo>
                      <a:pt x="305753" y="203581"/>
                      <a:pt x="282035" y="209296"/>
                      <a:pt x="258413" y="216059"/>
                    </a:cubicBezTo>
                    <a:cubicBezTo>
                      <a:pt x="255080" y="217011"/>
                      <a:pt x="250793" y="216726"/>
                      <a:pt x="247459" y="215583"/>
                    </a:cubicBezTo>
                    <a:cubicBezTo>
                      <a:pt x="239363" y="212630"/>
                      <a:pt x="236697" y="203105"/>
                      <a:pt x="241268" y="194532"/>
                    </a:cubicBezTo>
                    <a:cubicBezTo>
                      <a:pt x="250413" y="177387"/>
                      <a:pt x="256984" y="159385"/>
                      <a:pt x="261175" y="140526"/>
                    </a:cubicBezTo>
                    <a:cubicBezTo>
                      <a:pt x="267462" y="112808"/>
                      <a:pt x="267367" y="84900"/>
                      <a:pt x="261938" y="56991"/>
                    </a:cubicBezTo>
                    <a:cubicBezTo>
                      <a:pt x="259175" y="42894"/>
                      <a:pt x="255080" y="29274"/>
                      <a:pt x="246316" y="17558"/>
                    </a:cubicBezTo>
                    <a:cubicBezTo>
                      <a:pt x="238601" y="7271"/>
                      <a:pt x="228315" y="4413"/>
                      <a:pt x="218027" y="9843"/>
                    </a:cubicBezTo>
                    <a:cubicBezTo>
                      <a:pt x="212598" y="12795"/>
                      <a:pt x="209359" y="17653"/>
                      <a:pt x="206502" y="22987"/>
                    </a:cubicBezTo>
                    <a:cubicBezTo>
                      <a:pt x="198787" y="37656"/>
                      <a:pt x="190976" y="52229"/>
                      <a:pt x="182880" y="66707"/>
                    </a:cubicBezTo>
                    <a:cubicBezTo>
                      <a:pt x="163735" y="100711"/>
                      <a:pt x="143542" y="134239"/>
                      <a:pt x="121444" y="166434"/>
                    </a:cubicBezTo>
                    <a:cubicBezTo>
                      <a:pt x="100299" y="197294"/>
                      <a:pt x="78200" y="227298"/>
                      <a:pt x="51149" y="253301"/>
                    </a:cubicBezTo>
                    <a:cubicBezTo>
                      <a:pt x="39148" y="264827"/>
                      <a:pt x="26289" y="275209"/>
                      <a:pt x="10478" y="281305"/>
                    </a:cubicBezTo>
                    <a:cubicBezTo>
                      <a:pt x="7906" y="282258"/>
                      <a:pt x="7334" y="283591"/>
                      <a:pt x="7334" y="285972"/>
                    </a:cubicBezTo>
                    <a:cubicBezTo>
                      <a:pt x="7334" y="331407"/>
                      <a:pt x="7144" y="376841"/>
                      <a:pt x="7144" y="422275"/>
                    </a:cubicBezTo>
                    <a:cubicBezTo>
                      <a:pt x="7144" y="446373"/>
                      <a:pt x="7334" y="470472"/>
                      <a:pt x="7430" y="494665"/>
                    </a:cubicBezTo>
                    <a:cubicBezTo>
                      <a:pt x="7430" y="516477"/>
                      <a:pt x="7430" y="538385"/>
                      <a:pt x="7430" y="560197"/>
                    </a:cubicBezTo>
                    <a:cubicBezTo>
                      <a:pt x="7430" y="561912"/>
                      <a:pt x="7430" y="563626"/>
                      <a:pt x="7430" y="5655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6E7F6EF-EB3A-85E0-BDB6-B0E48ACFA898}"/>
                  </a:ext>
                </a:extLst>
              </p:cNvPr>
              <p:cNvSpPr/>
              <p:nvPr/>
            </p:nvSpPr>
            <p:spPr>
              <a:xfrm>
                <a:off x="6922606" y="2958909"/>
                <a:ext cx="133350" cy="333375"/>
              </a:xfrm>
              <a:custGeom>
                <a:avLst/>
                <a:gdLst>
                  <a:gd name="connsiteX0" fmla="*/ 7144 w 133350"/>
                  <a:gd name="connsiteY0" fmla="*/ 328231 h 333375"/>
                  <a:gd name="connsiteX1" fmla="*/ 131064 w 133350"/>
                  <a:gd name="connsiteY1" fmla="*/ 328231 h 333375"/>
                  <a:gd name="connsiteX2" fmla="*/ 131064 w 133350"/>
                  <a:gd name="connsiteY2" fmla="*/ 7144 h 333375"/>
                  <a:gd name="connsiteX3" fmla="*/ 7144 w 133350"/>
                  <a:gd name="connsiteY3" fmla="*/ 7144 h 333375"/>
                  <a:gd name="connsiteX4" fmla="*/ 7144 w 133350"/>
                  <a:gd name="connsiteY4" fmla="*/ 328231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333375">
                    <a:moveTo>
                      <a:pt x="7144" y="328231"/>
                    </a:moveTo>
                    <a:cubicBezTo>
                      <a:pt x="48578" y="328231"/>
                      <a:pt x="89821" y="328231"/>
                      <a:pt x="131064" y="328231"/>
                    </a:cubicBezTo>
                    <a:cubicBezTo>
                      <a:pt x="131064" y="221075"/>
                      <a:pt x="131064" y="114205"/>
                      <a:pt x="131064" y="7144"/>
                    </a:cubicBezTo>
                    <a:cubicBezTo>
                      <a:pt x="89631" y="7144"/>
                      <a:pt x="48483" y="7144"/>
                      <a:pt x="7144" y="7144"/>
                    </a:cubicBezTo>
                    <a:cubicBezTo>
                      <a:pt x="7144" y="114395"/>
                      <a:pt x="7144" y="221171"/>
                      <a:pt x="7144" y="3282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A4A3D6-A483-AA13-37C2-65453B719FD4}"/>
                </a:ext>
              </a:extLst>
            </p:cNvPr>
            <p:cNvSpPr txBox="1"/>
            <p:nvPr/>
          </p:nvSpPr>
          <p:spPr>
            <a:xfrm>
              <a:off x="4123442" y="2769685"/>
              <a:ext cx="279916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86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7AA89-8962-6E05-C9CF-44C6A2BFF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CDBCD88-D996-A352-2D89-51944F131ECC}"/>
              </a:ext>
            </a:extLst>
          </p:cNvPr>
          <p:cNvSpPr/>
          <p:nvPr/>
        </p:nvSpPr>
        <p:spPr>
          <a:xfrm>
            <a:off x="-7144" y="-7144"/>
            <a:ext cx="2781300" cy="6867525"/>
          </a:xfrm>
          <a:custGeom>
            <a:avLst/>
            <a:gdLst>
              <a:gd name="connsiteX0" fmla="*/ 7144 w 2781300"/>
              <a:gd name="connsiteY0" fmla="*/ 7144 h 6867525"/>
              <a:gd name="connsiteX1" fmla="*/ 2777109 w 2781300"/>
              <a:gd name="connsiteY1" fmla="*/ 7144 h 6867525"/>
              <a:gd name="connsiteX2" fmla="*/ 2777109 w 2781300"/>
              <a:gd name="connsiteY2" fmla="*/ 6865144 h 6867525"/>
              <a:gd name="connsiteX3" fmla="*/ 7144 w 278130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67525">
                <a:moveTo>
                  <a:pt x="7144" y="7144"/>
                </a:moveTo>
                <a:lnTo>
                  <a:pt x="2777109" y="7144"/>
                </a:lnTo>
                <a:lnTo>
                  <a:pt x="277710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055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0D32A-4BE2-0772-6C10-5F27D5C5D088}"/>
              </a:ext>
            </a:extLst>
          </p:cNvPr>
          <p:cNvSpPr txBox="1"/>
          <p:nvPr/>
        </p:nvSpPr>
        <p:spPr>
          <a:xfrm>
            <a:off x="4936695" y="1058793"/>
            <a:ext cx="3608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5503"/>
                </a:solidFill>
              </a:rPr>
              <a:t>Hi I’m Zeeshan Afzal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C5042-3D7A-D007-5041-AEC7B42823E8}"/>
              </a:ext>
            </a:extLst>
          </p:cNvPr>
          <p:cNvSpPr/>
          <p:nvPr/>
        </p:nvSpPr>
        <p:spPr>
          <a:xfrm>
            <a:off x="4932758" y="1782719"/>
            <a:ext cx="63633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Machine Learning Engineer, ASR, Computer Vision, and LLM Development Expert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CAE3933-83F0-AC4C-6633-AF50D093BC9C}"/>
              </a:ext>
            </a:extLst>
          </p:cNvPr>
          <p:cNvSpPr/>
          <p:nvPr/>
        </p:nvSpPr>
        <p:spPr>
          <a:xfrm>
            <a:off x="734526" y="1395302"/>
            <a:ext cx="4102100" cy="41021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Placeholder 62" descr="A person with a beard wearing a purple and pink plaid shirt&#10;&#10;AI-generated content may be incorrect.">
            <a:extLst>
              <a:ext uri="{FF2B5EF4-FFF2-40B4-BE49-F238E27FC236}">
                <a16:creationId xmlns:a16="http://schemas.microsoft.com/office/drawing/2014/main" id="{71532BFB-E76C-351C-A453-9839BCB7F8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" r="293" b="19392"/>
          <a:stretch>
            <a:fillRect/>
          </a:stretch>
        </p:blipFill>
        <p:spPr>
          <a:xfrm>
            <a:off x="1042657" y="1865215"/>
            <a:ext cx="3455592" cy="3632187"/>
          </a:xfrm>
          <a:custGeom>
            <a:avLst/>
            <a:gdLst>
              <a:gd name="connsiteX0" fmla="*/ 426503 w 3455592"/>
              <a:gd name="connsiteY0" fmla="*/ 0 h 3632187"/>
              <a:gd name="connsiteX1" fmla="*/ 3039237 w 3455592"/>
              <a:gd name="connsiteY1" fmla="*/ 0 h 3632187"/>
              <a:gd name="connsiteX2" fmla="*/ 3183182 w 3455592"/>
              <a:gd name="connsiteY2" fmla="*/ 130826 h 3632187"/>
              <a:gd name="connsiteX3" fmla="*/ 3433633 w 3455592"/>
              <a:gd name="connsiteY3" fmla="*/ 434375 h 3632187"/>
              <a:gd name="connsiteX4" fmla="*/ 3455592 w 3455592"/>
              <a:gd name="connsiteY4" fmla="*/ 470521 h 3632187"/>
              <a:gd name="connsiteX5" fmla="*/ 3455592 w 3455592"/>
              <a:gd name="connsiteY5" fmla="*/ 2691753 h 3632187"/>
              <a:gd name="connsiteX6" fmla="*/ 3433633 w 3455592"/>
              <a:gd name="connsiteY6" fmla="*/ 2727899 h 3632187"/>
              <a:gd name="connsiteX7" fmla="*/ 1732870 w 3455592"/>
              <a:gd name="connsiteY7" fmla="*/ 3632187 h 3632187"/>
              <a:gd name="connsiteX8" fmla="*/ 32107 w 3455592"/>
              <a:gd name="connsiteY8" fmla="*/ 2727899 h 3632187"/>
              <a:gd name="connsiteX9" fmla="*/ 0 w 3455592"/>
              <a:gd name="connsiteY9" fmla="*/ 2675049 h 3632187"/>
              <a:gd name="connsiteX10" fmla="*/ 0 w 3455592"/>
              <a:gd name="connsiteY10" fmla="*/ 487225 h 3632187"/>
              <a:gd name="connsiteX11" fmla="*/ 32107 w 3455592"/>
              <a:gd name="connsiteY11" fmla="*/ 434375 h 3632187"/>
              <a:gd name="connsiteX12" fmla="*/ 282559 w 3455592"/>
              <a:gd name="connsiteY12" fmla="*/ 130826 h 363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55592" h="3632187">
                <a:moveTo>
                  <a:pt x="426503" y="0"/>
                </a:moveTo>
                <a:lnTo>
                  <a:pt x="3039237" y="0"/>
                </a:lnTo>
                <a:lnTo>
                  <a:pt x="3183182" y="130826"/>
                </a:lnTo>
                <a:cubicBezTo>
                  <a:pt x="3275973" y="223617"/>
                  <a:pt x="3359916" y="325259"/>
                  <a:pt x="3433633" y="434375"/>
                </a:cubicBezTo>
                <a:lnTo>
                  <a:pt x="3455592" y="470521"/>
                </a:lnTo>
                <a:lnTo>
                  <a:pt x="3455592" y="2691753"/>
                </a:lnTo>
                <a:lnTo>
                  <a:pt x="3433633" y="2727899"/>
                </a:lnTo>
                <a:cubicBezTo>
                  <a:pt x="3065045" y="3273482"/>
                  <a:pt x="2440848" y="3632187"/>
                  <a:pt x="1732870" y="3632187"/>
                </a:cubicBezTo>
                <a:cubicBezTo>
                  <a:pt x="1024893" y="3632187"/>
                  <a:pt x="400696" y="3273482"/>
                  <a:pt x="32107" y="2727899"/>
                </a:cubicBezTo>
                <a:lnTo>
                  <a:pt x="0" y="2675049"/>
                </a:lnTo>
                <a:lnTo>
                  <a:pt x="0" y="487225"/>
                </a:lnTo>
                <a:lnTo>
                  <a:pt x="32107" y="434375"/>
                </a:lnTo>
                <a:cubicBezTo>
                  <a:pt x="105825" y="325259"/>
                  <a:pt x="189767" y="223617"/>
                  <a:pt x="282559" y="130826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788CD7-4C70-E027-5A2C-5CAD59E2EF48}"/>
              </a:ext>
            </a:extLst>
          </p:cNvPr>
          <p:cNvSpPr txBox="1"/>
          <p:nvPr/>
        </p:nvSpPr>
        <p:spPr>
          <a:xfrm>
            <a:off x="4932758" y="2766627"/>
            <a:ext cx="6050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Education:</a:t>
            </a:r>
            <a:r>
              <a:rPr lang="en-US" dirty="0"/>
              <a:t> 	BS Computer Science	2018</a:t>
            </a:r>
          </a:p>
          <a:p>
            <a:r>
              <a:rPr lang="en-US" dirty="0"/>
              <a:t>		</a:t>
            </a:r>
            <a:r>
              <a:rPr lang="en-US" dirty="0" err="1"/>
              <a:t>Msc</a:t>
            </a:r>
            <a:r>
              <a:rPr lang="en-US" dirty="0"/>
              <a:t> Artificial Intelligence 	2025</a:t>
            </a:r>
            <a:endParaRPr lang="en-PK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FB0CD-5FF3-54C3-9967-E3B6113C96FC}"/>
              </a:ext>
            </a:extLst>
          </p:cNvPr>
          <p:cNvSpPr txBox="1"/>
          <p:nvPr/>
        </p:nvSpPr>
        <p:spPr>
          <a:xfrm>
            <a:off x="4932758" y="3413287"/>
            <a:ext cx="685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Experience:</a:t>
            </a:r>
            <a:r>
              <a:rPr lang="en-US" dirty="0"/>
              <a:t>	7+ Years in AI/ML &amp; Full Stack App Development </a:t>
            </a:r>
            <a:endParaRPr lang="en-PK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6FDC39-85AE-A3A4-BB17-9186A8AFEBA8}"/>
              </a:ext>
            </a:extLst>
          </p:cNvPr>
          <p:cNvSpPr txBox="1"/>
          <p:nvPr/>
        </p:nvSpPr>
        <p:spPr>
          <a:xfrm>
            <a:off x="4858616" y="3940136"/>
            <a:ext cx="13279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Tech Stack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Frontend:		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Backend: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ML:</a:t>
            </a:r>
            <a:endParaRPr lang="en-PK" dirty="0"/>
          </a:p>
        </p:txBody>
      </p:sp>
      <p:pic>
        <p:nvPicPr>
          <p:cNvPr id="7" name="Picture 2" descr="react&quot; Icon - Download for free – Iconduck">
            <a:extLst>
              <a:ext uri="{FF2B5EF4-FFF2-40B4-BE49-F238E27FC236}">
                <a16:creationId xmlns:a16="http://schemas.microsoft.com/office/drawing/2014/main" id="{8EF78623-8379-B57C-FC9F-F79E072DB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9" y="4348012"/>
            <a:ext cx="556260" cy="5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D5AD08B-3B6D-F056-6B7A-8E852958F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026" y="4430316"/>
            <a:ext cx="937261" cy="39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white circle with black text&#10;&#10;AI-generated content may be incorrect.">
            <a:extLst>
              <a:ext uri="{FF2B5EF4-FFF2-40B4-BE49-F238E27FC236}">
                <a16:creationId xmlns:a16="http://schemas.microsoft.com/office/drawing/2014/main" id="{3E2C366A-6FF5-8F90-CF1D-2C6059490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54" y="4347137"/>
            <a:ext cx="556260" cy="556260"/>
          </a:xfrm>
          <a:prstGeom prst="rect">
            <a:avLst/>
          </a:prstGeom>
        </p:spPr>
      </p:pic>
      <p:pic>
        <p:nvPicPr>
          <p:cNvPr id="14" name="Picture 14" descr="Getting started with Express.js - Keeping it simple! | Ajeet Chaulagain">
            <a:extLst>
              <a:ext uri="{FF2B5EF4-FFF2-40B4-BE49-F238E27FC236}">
                <a16:creationId xmlns:a16="http://schemas.microsoft.com/office/drawing/2014/main" id="{A669F1CB-9854-DD26-04B3-3B6A0878D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8" y="5219271"/>
            <a:ext cx="556261" cy="55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Security in FastAPI: Best practices to protect your application (Part I) |  by Joël-Steve N. | Stackademic">
            <a:extLst>
              <a:ext uri="{FF2B5EF4-FFF2-40B4-BE49-F238E27FC236}">
                <a16:creationId xmlns:a16="http://schemas.microsoft.com/office/drawing/2014/main" id="{AEF0A686-6A27-FF24-C90D-3D7994406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812" y="5283076"/>
            <a:ext cx="1113688" cy="40171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22" descr="Flask Logo icon SVG Vector &amp; PNG Free Download | UXWing">
            <a:extLst>
              <a:ext uri="{FF2B5EF4-FFF2-40B4-BE49-F238E27FC236}">
                <a16:creationId xmlns:a16="http://schemas.microsoft.com/office/drawing/2014/main" id="{3D3F01C6-FD6C-8324-3EF7-BCE7AC1C6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409" y="5236638"/>
            <a:ext cx="448149" cy="44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OpenCV&quot; Icon - Download for free – Iconduck">
            <a:extLst>
              <a:ext uri="{FF2B5EF4-FFF2-40B4-BE49-F238E27FC236}">
                <a16:creationId xmlns:a16="http://schemas.microsoft.com/office/drawing/2014/main" id="{285F807E-9A9B-4B40-E040-5E9275028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1035" y="6008717"/>
            <a:ext cx="449773" cy="5562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Picture 30" descr="Meta's SAM 2: The AI That Can Segment Anything, Even Video | by Cogni Down  Under | Medium">
            <a:extLst>
              <a:ext uri="{FF2B5EF4-FFF2-40B4-BE49-F238E27FC236}">
                <a16:creationId xmlns:a16="http://schemas.microsoft.com/office/drawing/2014/main" id="{A33A9FE3-614E-53DC-5204-752CFD18B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026" y="6054013"/>
            <a:ext cx="822960" cy="4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4" descr="Pytorch logo - Social media &amp; Logos Icons">
            <a:extLst>
              <a:ext uri="{FF2B5EF4-FFF2-40B4-BE49-F238E27FC236}">
                <a16:creationId xmlns:a16="http://schemas.microsoft.com/office/drawing/2014/main" id="{D86567F5-FEF3-4FD7-6C5A-684B0744C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250" y="6072842"/>
            <a:ext cx="764466" cy="38223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982C0F-173E-2580-9607-9F9E6FAC0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179" y="4440601"/>
            <a:ext cx="604183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angchain Dark PNG Logo — Download Free Transparent Logo">
            <a:extLst>
              <a:ext uri="{FF2B5EF4-FFF2-40B4-BE49-F238E27FC236}">
                <a16:creationId xmlns:a16="http://schemas.microsoft.com/office/drawing/2014/main" id="{984CE10D-822B-D689-7065-FF3F4F7E6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2179" y="5934324"/>
            <a:ext cx="658036" cy="65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B1F9C67-4B6B-C951-6E3C-EA0ACC908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2418" y="6078675"/>
            <a:ext cx="370981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B7F6BEB-6DCA-EDEA-9329-9C5D11273DC6}"/>
              </a:ext>
            </a:extLst>
          </p:cNvPr>
          <p:cNvCxnSpPr/>
          <p:nvPr/>
        </p:nvCxnSpPr>
        <p:spPr>
          <a:xfrm>
            <a:off x="5069306" y="4282969"/>
            <a:ext cx="6252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671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/>
      <p:bldP spid="2" grpId="0" uiExpand="1" build="p"/>
      <p:bldP spid="6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C2D57-441F-2C3C-78B3-0275EE269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34BFD52-73C0-2D82-DC5D-DA7ABDC9B4B8}"/>
              </a:ext>
            </a:extLst>
          </p:cNvPr>
          <p:cNvSpPr/>
          <p:nvPr/>
        </p:nvSpPr>
        <p:spPr>
          <a:xfrm>
            <a:off x="-7144" y="19050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5 w 4124325"/>
              <a:gd name="connsiteY1" fmla="*/ 7144 h 6867525"/>
              <a:gd name="connsiteX2" fmla="*/ 4122515 w 4124325"/>
              <a:gd name="connsiteY2" fmla="*/ 6865144 h 6867525"/>
              <a:gd name="connsiteX3" fmla="*/ 7144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5" y="7144"/>
                </a:lnTo>
                <a:lnTo>
                  <a:pt x="4122515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055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06B5DEB-C462-5929-20F1-1F59BAD8060F}"/>
              </a:ext>
            </a:extLst>
          </p:cNvPr>
          <p:cNvSpPr/>
          <p:nvPr/>
        </p:nvSpPr>
        <p:spPr>
          <a:xfrm>
            <a:off x="-7144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D5DBBA-A04D-E0B7-56B3-64FBF7F86CFB}"/>
              </a:ext>
            </a:extLst>
          </p:cNvPr>
          <p:cNvSpPr txBox="1"/>
          <p:nvPr/>
        </p:nvSpPr>
        <p:spPr>
          <a:xfrm>
            <a:off x="558591" y="2791092"/>
            <a:ext cx="339290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About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</a:rPr>
              <a:t>CORELAIN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Founded: 2022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62B1D8FA-533C-0AA9-A62E-3D791A7A7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09"/>
          <a:stretch>
            <a:fillRect/>
          </a:stretch>
        </p:blipFill>
        <p:spPr bwMode="auto">
          <a:xfrm>
            <a:off x="1363716" y="1482725"/>
            <a:ext cx="1676664" cy="112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95359F2-87D2-72D7-D9B3-69C81C919AA2}"/>
              </a:ext>
            </a:extLst>
          </p:cNvPr>
          <p:cNvSpPr txBox="1"/>
          <p:nvPr/>
        </p:nvSpPr>
        <p:spPr>
          <a:xfrm>
            <a:off x="13626321" y="2406910"/>
            <a:ext cx="69151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/>
              <a:t>Core services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Project &amp; Development Management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Building Surveying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Advisory &amp; consulting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Property and Facilities Management </a:t>
            </a:r>
            <a:endParaRPr lang="en-PK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68662F6-7E3B-4E42-93F0-333574687A3C}"/>
              </a:ext>
            </a:extLst>
          </p:cNvPr>
          <p:cNvGrpSpPr/>
          <p:nvPr/>
        </p:nvGrpSpPr>
        <p:grpSpPr>
          <a:xfrm>
            <a:off x="4679388" y="2023154"/>
            <a:ext cx="1979637" cy="2854488"/>
            <a:chOff x="4746791" y="1374613"/>
            <a:chExt cx="1979637" cy="285448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933D6B56-C2D7-3CA6-D383-6C17BF935EAF}"/>
                </a:ext>
              </a:extLst>
            </p:cNvPr>
            <p:cNvSpPr/>
            <p:nvPr/>
          </p:nvSpPr>
          <p:spPr>
            <a:xfrm>
              <a:off x="4746791" y="1374613"/>
              <a:ext cx="1979637" cy="28544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  <p:pic>
          <p:nvPicPr>
            <p:cNvPr id="38" name="Picture 37" descr="Ian Chadwick">
              <a:extLst>
                <a:ext uri="{FF2B5EF4-FFF2-40B4-BE49-F238E27FC236}">
                  <a16:creationId xmlns:a16="http://schemas.microsoft.com/office/drawing/2014/main" id="{1E065559-14CF-0E59-91B9-2AD2A78AF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4" t="898" b="2336"/>
            <a:stretch>
              <a:fillRect/>
            </a:stretch>
          </p:blipFill>
          <p:spPr bwMode="auto">
            <a:xfrm>
              <a:off x="4746791" y="1374614"/>
              <a:ext cx="1979637" cy="1929973"/>
            </a:xfrm>
            <a:custGeom>
              <a:avLst/>
              <a:gdLst>
                <a:gd name="connsiteX0" fmla="*/ 400916 w 2467349"/>
                <a:gd name="connsiteY0" fmla="*/ 0 h 2405449"/>
                <a:gd name="connsiteX1" fmla="*/ 2066433 w 2467349"/>
                <a:gd name="connsiteY1" fmla="*/ 0 h 2405449"/>
                <a:gd name="connsiteX2" fmla="*/ 2467349 w 2467349"/>
                <a:gd name="connsiteY2" fmla="*/ 400916 h 2405449"/>
                <a:gd name="connsiteX3" fmla="*/ 2467349 w 2467349"/>
                <a:gd name="connsiteY3" fmla="*/ 2405449 h 2405449"/>
                <a:gd name="connsiteX4" fmla="*/ 0 w 2467349"/>
                <a:gd name="connsiteY4" fmla="*/ 2405449 h 2405449"/>
                <a:gd name="connsiteX5" fmla="*/ 0 w 2467349"/>
                <a:gd name="connsiteY5" fmla="*/ 400916 h 2405449"/>
                <a:gd name="connsiteX6" fmla="*/ 400916 w 2467349"/>
                <a:gd name="connsiteY6" fmla="*/ 0 h 240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7349" h="2405449">
                  <a:moveTo>
                    <a:pt x="400916" y="0"/>
                  </a:moveTo>
                  <a:lnTo>
                    <a:pt x="2066433" y="0"/>
                  </a:lnTo>
                  <a:cubicBezTo>
                    <a:pt x="2287853" y="0"/>
                    <a:pt x="2467349" y="179496"/>
                    <a:pt x="2467349" y="400916"/>
                  </a:cubicBezTo>
                  <a:lnTo>
                    <a:pt x="2467349" y="2405449"/>
                  </a:lnTo>
                  <a:lnTo>
                    <a:pt x="0" y="2405449"/>
                  </a:lnTo>
                  <a:lnTo>
                    <a:pt x="0" y="400916"/>
                  </a:lnTo>
                  <a:cubicBezTo>
                    <a:pt x="0" y="179496"/>
                    <a:pt x="179496" y="0"/>
                    <a:pt x="400916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C20C25E-FCF5-6005-98E6-40A0E14C2D1C}"/>
                </a:ext>
              </a:extLst>
            </p:cNvPr>
            <p:cNvGrpSpPr/>
            <p:nvPr/>
          </p:nvGrpSpPr>
          <p:grpSpPr>
            <a:xfrm>
              <a:off x="5147344" y="3198040"/>
              <a:ext cx="1103187" cy="261610"/>
              <a:chOff x="5356894" y="5221776"/>
              <a:chExt cx="1103187" cy="261610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3CE84387-DD51-B6E1-27F8-FC959AAEC7D9}"/>
                  </a:ext>
                </a:extLst>
              </p:cNvPr>
              <p:cNvSpPr/>
              <p:nvPr/>
            </p:nvSpPr>
            <p:spPr>
              <a:xfrm>
                <a:off x="5387716" y="5221776"/>
                <a:ext cx="1041544" cy="261610"/>
              </a:xfrm>
              <a:prstGeom prst="roundRect">
                <a:avLst/>
              </a:prstGeom>
              <a:solidFill>
                <a:srgbClr val="FFC9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95C69EA-330B-594B-1ED1-2493D6CA38BF}"/>
                  </a:ext>
                </a:extLst>
              </p:cNvPr>
              <p:cNvSpPr txBox="1"/>
              <p:nvPr/>
            </p:nvSpPr>
            <p:spPr>
              <a:xfrm>
                <a:off x="5356894" y="5221776"/>
                <a:ext cx="110318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ea typeface="ADLaM Display" panose="020F0502020204030204" pitchFamily="2" charset="0"/>
                    <a:cs typeface="ADLaM Display" panose="020F0502020204030204" pitchFamily="2" charset="0"/>
                  </a:rPr>
                  <a:t>Founder &amp; CEO</a:t>
                </a:r>
                <a:endParaRPr lang="en-PK" sz="1100" b="1" dirty="0">
                  <a:solidFill>
                    <a:schemeClr val="bg1"/>
                  </a:solidFill>
                  <a:ea typeface="ADLaM Display" panose="020F0502020204030204" pitchFamily="2" charset="0"/>
                  <a:cs typeface="ADLaM Display" panose="020F0502020204030204" pitchFamily="2" charset="0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ED137E3-6919-08E7-2D71-F361EB29F6EB}"/>
                </a:ext>
              </a:extLst>
            </p:cNvPr>
            <p:cNvSpPr txBox="1"/>
            <p:nvPr/>
          </p:nvSpPr>
          <p:spPr>
            <a:xfrm>
              <a:off x="4995619" y="3622639"/>
              <a:ext cx="14819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Ian Chadwick</a:t>
              </a:r>
              <a:endParaRPr lang="en-PK" dirty="0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13E36F37-06A9-D279-0BE8-EBDEE7BAD61C}"/>
              </a:ext>
            </a:extLst>
          </p:cNvPr>
          <p:cNvGrpSpPr/>
          <p:nvPr/>
        </p:nvGrpSpPr>
        <p:grpSpPr>
          <a:xfrm>
            <a:off x="9607234" y="2043549"/>
            <a:ext cx="1980570" cy="2854488"/>
            <a:chOff x="9423213" y="1374612"/>
            <a:chExt cx="1980570" cy="2854488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2E60343-5467-90EA-1DEC-AF910EFC4ED4}"/>
                </a:ext>
              </a:extLst>
            </p:cNvPr>
            <p:cNvSpPr/>
            <p:nvPr/>
          </p:nvSpPr>
          <p:spPr>
            <a:xfrm>
              <a:off x="9423213" y="1374612"/>
              <a:ext cx="1979637" cy="28544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pic>
          <p:nvPicPr>
            <p:cNvPr id="40" name="Picture 39" descr="James Pemberton">
              <a:extLst>
                <a:ext uri="{FF2B5EF4-FFF2-40B4-BE49-F238E27FC236}">
                  <a16:creationId xmlns:a16="http://schemas.microsoft.com/office/drawing/2014/main" id="{FDC1C096-195B-B296-00E8-610543C9D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" t="3234" r="372"/>
            <a:stretch>
              <a:fillRect/>
            </a:stretch>
          </p:blipFill>
          <p:spPr bwMode="auto">
            <a:xfrm>
              <a:off x="9423213" y="1374612"/>
              <a:ext cx="1979637" cy="1929973"/>
            </a:xfrm>
            <a:custGeom>
              <a:avLst/>
              <a:gdLst>
                <a:gd name="connsiteX0" fmla="*/ 400916 w 2467349"/>
                <a:gd name="connsiteY0" fmla="*/ 0 h 2405449"/>
                <a:gd name="connsiteX1" fmla="*/ 2066433 w 2467349"/>
                <a:gd name="connsiteY1" fmla="*/ 0 h 2405449"/>
                <a:gd name="connsiteX2" fmla="*/ 2467349 w 2467349"/>
                <a:gd name="connsiteY2" fmla="*/ 400916 h 2405449"/>
                <a:gd name="connsiteX3" fmla="*/ 2467349 w 2467349"/>
                <a:gd name="connsiteY3" fmla="*/ 2405449 h 2405449"/>
                <a:gd name="connsiteX4" fmla="*/ 0 w 2467349"/>
                <a:gd name="connsiteY4" fmla="*/ 2405449 h 2405449"/>
                <a:gd name="connsiteX5" fmla="*/ 0 w 2467349"/>
                <a:gd name="connsiteY5" fmla="*/ 400916 h 2405449"/>
                <a:gd name="connsiteX6" fmla="*/ 400916 w 2467349"/>
                <a:gd name="connsiteY6" fmla="*/ 0 h 240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7349" h="2405449">
                  <a:moveTo>
                    <a:pt x="400916" y="0"/>
                  </a:moveTo>
                  <a:lnTo>
                    <a:pt x="2066433" y="0"/>
                  </a:lnTo>
                  <a:cubicBezTo>
                    <a:pt x="2287853" y="0"/>
                    <a:pt x="2467349" y="179496"/>
                    <a:pt x="2467349" y="400916"/>
                  </a:cubicBezTo>
                  <a:lnTo>
                    <a:pt x="2467349" y="2405449"/>
                  </a:lnTo>
                  <a:lnTo>
                    <a:pt x="0" y="2405449"/>
                  </a:lnTo>
                  <a:lnTo>
                    <a:pt x="0" y="400916"/>
                  </a:lnTo>
                  <a:cubicBezTo>
                    <a:pt x="0" y="179496"/>
                    <a:pt x="179496" y="0"/>
                    <a:pt x="400916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F5B39CB-8964-9308-3AEF-571316D83788}"/>
                </a:ext>
              </a:extLst>
            </p:cNvPr>
            <p:cNvGrpSpPr/>
            <p:nvPr/>
          </p:nvGrpSpPr>
          <p:grpSpPr>
            <a:xfrm>
              <a:off x="9907499" y="3188788"/>
              <a:ext cx="1041544" cy="261610"/>
              <a:chOff x="7155194" y="5659127"/>
              <a:chExt cx="1041544" cy="261610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35B564-8350-E58D-87EA-D0D562A08450}"/>
                  </a:ext>
                </a:extLst>
              </p:cNvPr>
              <p:cNvSpPr/>
              <p:nvPr/>
            </p:nvSpPr>
            <p:spPr>
              <a:xfrm>
                <a:off x="7155194" y="5659127"/>
                <a:ext cx="1041544" cy="261610"/>
              </a:xfrm>
              <a:prstGeom prst="roundRect">
                <a:avLst/>
              </a:prstGeom>
              <a:solidFill>
                <a:srgbClr val="FFC9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55AD509-2D43-0BEE-59E9-6573044C9DB3}"/>
                  </a:ext>
                </a:extLst>
              </p:cNvPr>
              <p:cNvSpPr txBox="1"/>
              <p:nvPr/>
            </p:nvSpPr>
            <p:spPr>
              <a:xfrm>
                <a:off x="7344785" y="5659127"/>
                <a:ext cx="6623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ea typeface="ADLaM Display" panose="020F0502020204030204" pitchFamily="2" charset="0"/>
                    <a:cs typeface="ADLaM Display" panose="020F0502020204030204" pitchFamily="2" charset="0"/>
                  </a:rPr>
                  <a:t>Director</a:t>
                </a:r>
                <a:endParaRPr lang="en-PK" sz="1100" b="1" dirty="0">
                  <a:solidFill>
                    <a:schemeClr val="bg1"/>
                  </a:solidFill>
                  <a:ea typeface="ADLaM Display" panose="020F0502020204030204" pitchFamily="2" charset="0"/>
                  <a:cs typeface="ADLaM Display" panose="020F0502020204030204" pitchFamily="2" charset="0"/>
                </a:endParaRP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7DE8F0-725B-098C-1805-DF0F26477C63}"/>
                </a:ext>
              </a:extLst>
            </p:cNvPr>
            <p:cNvSpPr txBox="1"/>
            <p:nvPr/>
          </p:nvSpPr>
          <p:spPr>
            <a:xfrm>
              <a:off x="9452757" y="3622639"/>
              <a:ext cx="19510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James Pemberton</a:t>
              </a:r>
              <a:endParaRPr lang="en-PK" dirty="0"/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CB62DFA3-E305-368C-9305-43D41F7C7153}"/>
              </a:ext>
            </a:extLst>
          </p:cNvPr>
          <p:cNvGrpSpPr/>
          <p:nvPr/>
        </p:nvGrpSpPr>
        <p:grpSpPr>
          <a:xfrm>
            <a:off x="7143311" y="2043548"/>
            <a:ext cx="1979637" cy="2854489"/>
            <a:chOff x="7085002" y="1374612"/>
            <a:chExt cx="1979637" cy="2854489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046AE05-3CDF-476B-3381-3F27ECD1F40F}"/>
                </a:ext>
              </a:extLst>
            </p:cNvPr>
            <p:cNvSpPr/>
            <p:nvPr/>
          </p:nvSpPr>
          <p:spPr>
            <a:xfrm>
              <a:off x="7085002" y="1374613"/>
              <a:ext cx="1979637" cy="285448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pic>
          <p:nvPicPr>
            <p:cNvPr id="39" name="Picture 38" descr="Adrian Patel">
              <a:extLst>
                <a:ext uri="{FF2B5EF4-FFF2-40B4-BE49-F238E27FC236}">
                  <a16:creationId xmlns:a16="http://schemas.microsoft.com/office/drawing/2014/main" id="{5F40E2C7-D430-1340-3CC8-CA8D65BAD1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" t="2235" r="76" b="999"/>
            <a:stretch>
              <a:fillRect/>
            </a:stretch>
          </p:blipFill>
          <p:spPr bwMode="auto">
            <a:xfrm>
              <a:off x="7085002" y="1374612"/>
              <a:ext cx="1979637" cy="1929973"/>
            </a:xfrm>
            <a:custGeom>
              <a:avLst/>
              <a:gdLst>
                <a:gd name="connsiteX0" fmla="*/ 400916 w 2467349"/>
                <a:gd name="connsiteY0" fmla="*/ 0 h 2405449"/>
                <a:gd name="connsiteX1" fmla="*/ 2066433 w 2467349"/>
                <a:gd name="connsiteY1" fmla="*/ 0 h 2405449"/>
                <a:gd name="connsiteX2" fmla="*/ 2467349 w 2467349"/>
                <a:gd name="connsiteY2" fmla="*/ 400916 h 2405449"/>
                <a:gd name="connsiteX3" fmla="*/ 2467349 w 2467349"/>
                <a:gd name="connsiteY3" fmla="*/ 2405449 h 2405449"/>
                <a:gd name="connsiteX4" fmla="*/ 0 w 2467349"/>
                <a:gd name="connsiteY4" fmla="*/ 2405449 h 2405449"/>
                <a:gd name="connsiteX5" fmla="*/ 0 w 2467349"/>
                <a:gd name="connsiteY5" fmla="*/ 400916 h 2405449"/>
                <a:gd name="connsiteX6" fmla="*/ 400916 w 2467349"/>
                <a:gd name="connsiteY6" fmla="*/ 0 h 240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67349" h="2405449">
                  <a:moveTo>
                    <a:pt x="400916" y="0"/>
                  </a:moveTo>
                  <a:lnTo>
                    <a:pt x="2066433" y="0"/>
                  </a:lnTo>
                  <a:cubicBezTo>
                    <a:pt x="2287853" y="0"/>
                    <a:pt x="2467349" y="179496"/>
                    <a:pt x="2467349" y="400916"/>
                  </a:cubicBezTo>
                  <a:lnTo>
                    <a:pt x="2467349" y="2405449"/>
                  </a:lnTo>
                  <a:lnTo>
                    <a:pt x="0" y="2405449"/>
                  </a:lnTo>
                  <a:lnTo>
                    <a:pt x="0" y="400916"/>
                  </a:lnTo>
                  <a:cubicBezTo>
                    <a:pt x="0" y="179496"/>
                    <a:pt x="179496" y="0"/>
                    <a:pt x="400916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4309056-2CE6-AD8F-9ABF-EDFFC9E215B7}"/>
                </a:ext>
              </a:extLst>
            </p:cNvPr>
            <p:cNvGrpSpPr/>
            <p:nvPr/>
          </p:nvGrpSpPr>
          <p:grpSpPr>
            <a:xfrm>
              <a:off x="7554048" y="3191202"/>
              <a:ext cx="1041544" cy="261610"/>
              <a:chOff x="7155194" y="5659127"/>
              <a:chExt cx="1041544" cy="261610"/>
            </a:xfrm>
          </p:grpSpPr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E01DA2D-033A-18B7-769F-7E1CDE5D805E}"/>
                  </a:ext>
                </a:extLst>
              </p:cNvPr>
              <p:cNvSpPr/>
              <p:nvPr/>
            </p:nvSpPr>
            <p:spPr>
              <a:xfrm>
                <a:off x="7155194" y="5659127"/>
                <a:ext cx="1041544" cy="261610"/>
              </a:xfrm>
              <a:prstGeom prst="roundRect">
                <a:avLst/>
              </a:prstGeom>
              <a:solidFill>
                <a:srgbClr val="FFC9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 dirty="0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B970B3-A271-68E5-9CB2-6C5C0BC5EA04}"/>
                  </a:ext>
                </a:extLst>
              </p:cNvPr>
              <p:cNvSpPr txBox="1"/>
              <p:nvPr/>
            </p:nvSpPr>
            <p:spPr>
              <a:xfrm>
                <a:off x="7344785" y="5659127"/>
                <a:ext cx="66236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ea typeface="ADLaM Display" panose="020F0502020204030204" pitchFamily="2" charset="0"/>
                    <a:cs typeface="ADLaM Display" panose="020F0502020204030204" pitchFamily="2" charset="0"/>
                  </a:rPr>
                  <a:t>Director</a:t>
                </a:r>
                <a:endParaRPr lang="en-PK" sz="1100" b="1" dirty="0">
                  <a:solidFill>
                    <a:schemeClr val="bg1"/>
                  </a:solidFill>
                  <a:ea typeface="ADLaM Display" panose="020F0502020204030204" pitchFamily="2" charset="0"/>
                  <a:cs typeface="ADLaM Display" panose="020F0502020204030204" pitchFamily="2" charset="0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4575AC3-819B-DBBB-070F-9E483AF056B6}"/>
                </a:ext>
              </a:extLst>
            </p:cNvPr>
            <p:cNvSpPr txBox="1"/>
            <p:nvPr/>
          </p:nvSpPr>
          <p:spPr>
            <a:xfrm>
              <a:off x="7356038" y="3620278"/>
              <a:ext cx="134362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Adrian Patel</a:t>
              </a:r>
              <a:endParaRPr lang="en-PK" dirty="0"/>
            </a:p>
          </p:txBody>
        </p:sp>
      </p:grpSp>
    </p:spTree>
    <p:extLst>
      <p:ext uri="{BB962C8B-B14F-4D97-AF65-F5344CB8AC3E}">
        <p14:creationId xmlns:p14="http://schemas.microsoft.com/office/powerpoint/2010/main" val="349741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E9080-E272-3C1F-6B9A-D5EC24EA7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FB2C21D-9983-A3B1-3092-0107837506CF}"/>
              </a:ext>
            </a:extLst>
          </p:cNvPr>
          <p:cNvSpPr/>
          <p:nvPr/>
        </p:nvSpPr>
        <p:spPr>
          <a:xfrm>
            <a:off x="-7144" y="19050"/>
            <a:ext cx="4124325" cy="6867525"/>
          </a:xfrm>
          <a:custGeom>
            <a:avLst/>
            <a:gdLst>
              <a:gd name="connsiteX0" fmla="*/ 7144 w 4124325"/>
              <a:gd name="connsiteY0" fmla="*/ 7144 h 6867525"/>
              <a:gd name="connsiteX1" fmla="*/ 4122515 w 4124325"/>
              <a:gd name="connsiteY1" fmla="*/ 7144 h 6867525"/>
              <a:gd name="connsiteX2" fmla="*/ 4122515 w 4124325"/>
              <a:gd name="connsiteY2" fmla="*/ 6865144 h 6867525"/>
              <a:gd name="connsiteX3" fmla="*/ 7144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5" y="7144"/>
                </a:lnTo>
                <a:lnTo>
                  <a:pt x="4122515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00550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0D280DA-7240-C513-F3C7-19327AAC58D1}"/>
              </a:ext>
            </a:extLst>
          </p:cNvPr>
          <p:cNvSpPr/>
          <p:nvPr/>
        </p:nvSpPr>
        <p:spPr>
          <a:xfrm>
            <a:off x="-7144" y="-7144"/>
            <a:ext cx="400050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E2301B-ECA3-640B-0D1E-F55B45BBFD11}"/>
              </a:ext>
            </a:extLst>
          </p:cNvPr>
          <p:cNvSpPr txBox="1"/>
          <p:nvPr/>
        </p:nvSpPr>
        <p:spPr>
          <a:xfrm>
            <a:off x="558591" y="2791092"/>
            <a:ext cx="339290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About</a:t>
            </a:r>
            <a:r>
              <a:rPr lang="en-US" sz="3200" b="1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+mj-lt"/>
              </a:rPr>
              <a:t>CORELAIN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400" b="1">
                <a:solidFill>
                  <a:schemeClr val="bg1"/>
                </a:solidFill>
                <a:latin typeface="+mj-lt"/>
              </a:rPr>
              <a:t>Regulated by RICS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61A0232-366A-A89B-0CAE-53AD7835B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609"/>
          <a:stretch>
            <a:fillRect/>
          </a:stretch>
        </p:blipFill>
        <p:spPr bwMode="auto">
          <a:xfrm>
            <a:off x="1363716" y="1482725"/>
            <a:ext cx="1676664" cy="112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CA2F05-E49A-C4FB-50DB-D7DF40323AE1}"/>
              </a:ext>
            </a:extLst>
          </p:cNvPr>
          <p:cNvSpPr txBox="1"/>
          <p:nvPr/>
        </p:nvSpPr>
        <p:spPr>
          <a:xfrm>
            <a:off x="4482321" y="2298650"/>
            <a:ext cx="691511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/>
              <a:t>Core services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Party Wall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Thermography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Drone Services</a:t>
            </a:r>
          </a:p>
        </p:txBody>
      </p:sp>
    </p:spTree>
    <p:extLst>
      <p:ext uri="{BB962C8B-B14F-4D97-AF65-F5344CB8AC3E}">
        <p14:creationId xmlns:p14="http://schemas.microsoft.com/office/powerpoint/2010/main" val="3939519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89CAB7-D081-ACFA-C2C2-2123EAB1A3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7319" y="3203850"/>
            <a:ext cx="6697362" cy="1655762"/>
          </a:xfrm>
        </p:spPr>
        <p:txBody>
          <a:bodyPr>
            <a:normAutofit fontScale="85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Traditional property surveys are slow and inconsistent due to human variability.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AI model can be trained to analyze images and videos quickly and reliably.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 Digital AI Surveyor ensures faster, consistent, and scalable surveying.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608CBC-92B9-FE10-2BB1-DA6253B95C30}"/>
              </a:ext>
            </a:extLst>
          </p:cNvPr>
          <p:cNvSpPr txBox="1"/>
          <p:nvPr/>
        </p:nvSpPr>
        <p:spPr>
          <a:xfrm>
            <a:off x="2595811" y="1902940"/>
            <a:ext cx="7000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5503"/>
                </a:solidFill>
              </a:rPr>
              <a:t>Need of Surveyor Tool ?</a:t>
            </a:r>
            <a:endParaRPr lang="en-PK" sz="5400" b="1" dirty="0">
              <a:solidFill>
                <a:srgbClr val="00550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4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0CE451-818C-E63D-258B-234B6C543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33810-3F61-B458-4998-DF6F3E77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3504"/>
            <a:ext cx="4361686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1" kern="1200" dirty="0">
                <a:solidFill>
                  <a:srgbClr val="005503"/>
                </a:solidFill>
                <a:latin typeface="+mj-lt"/>
                <a:ea typeface="+mj-ea"/>
                <a:cs typeface="+mj-cs"/>
              </a:rPr>
              <a:t>Approaches for Property Surveys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367046-44D5-D4E0-795D-376EE096647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7" y="2212848"/>
            <a:ext cx="4361687" cy="4096512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CNN-Based Defect Detection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Convolutional neural networks analyze images for property defects and classify them with high accuracy, but with limited context understanding.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If there is no issues in image it will still give us some random value specially for classification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 err="1"/>
              <a:t>e.g</a:t>
            </a:r>
            <a:r>
              <a:rPr lang="en-US" sz="1400" dirty="0"/>
              <a:t> for a binary classifier  of thermal or </a:t>
            </a:r>
            <a:r>
              <a:rPr lang="en-US" sz="1400" dirty="0" err="1"/>
              <a:t>rgb</a:t>
            </a:r>
            <a:r>
              <a:rPr lang="en-US" sz="1400" dirty="0"/>
              <a:t> image if you provide a greyscale it will still give either thermal or </a:t>
            </a:r>
            <a:r>
              <a:rPr lang="en-US" sz="1400" dirty="0" err="1"/>
              <a:t>rgb</a:t>
            </a:r>
            <a:endParaRPr lang="en-US" sz="1400" dirty="0"/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en-US" sz="1400" b="1" dirty="0"/>
              <a:t>Vision-Language Model Integration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Combining images and descriptive text, vision-language models detect and classify defects while providing rich contextual understanding.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en-US" sz="1400" dirty="0"/>
              <a:t>Since its one-shot we can very easily specify unknown class even for images other then grey scale like fluoresce image or an x-ray.</a:t>
            </a:r>
          </a:p>
        </p:txBody>
      </p:sp>
      <p:pic>
        <p:nvPicPr>
          <p:cNvPr id="5" name="Content Placeholder 4" descr="Male Architect wearing augmented reality headsets looking at the virtual model of his project">
            <a:extLst>
              <a:ext uri="{FF2B5EF4-FFF2-40B4-BE49-F238E27FC236}">
                <a16:creationId xmlns:a16="http://schemas.microsoft.com/office/drawing/2014/main" id="{98B0843F-9375-4AC4-A68F-DABD12C21E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6672" r="5254" b="-1"/>
          <a:stretch>
            <a:fillRect/>
          </a:stretch>
        </p:blipFill>
        <p:spPr>
          <a:xfrm>
            <a:off x="5818632" y="-1"/>
            <a:ext cx="63733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303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60541-FAD2-4317-3FC0-83644B9D1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560881"/>
            <a:ext cx="9795638" cy="1114380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005503"/>
                </a:solidFill>
              </a:rPr>
              <a:t>Vision Language Models</a:t>
            </a:r>
            <a:endParaRPr lang="en-PK" sz="5200" dirty="0">
              <a:solidFill>
                <a:srgbClr val="005503"/>
              </a:solidFill>
            </a:endParaRPr>
          </a:p>
        </p:txBody>
      </p:sp>
      <p:pic>
        <p:nvPicPr>
          <p:cNvPr id="1026" name="Picture 2" descr="VLM Capabilities">
            <a:extLst>
              <a:ext uri="{FF2B5EF4-FFF2-40B4-BE49-F238E27FC236}">
                <a16:creationId xmlns:a16="http://schemas.microsoft.com/office/drawing/2014/main" id="{B7461950-D453-BAAA-64C2-7352E395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34" y="2991655"/>
            <a:ext cx="5828261" cy="32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BB8797-6405-0B59-54E8-3D20AAAC86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182" b="19230"/>
          <a:stretch>
            <a:fillRect/>
          </a:stretch>
        </p:blipFill>
        <p:spPr>
          <a:xfrm>
            <a:off x="6182505" y="3150014"/>
            <a:ext cx="5828261" cy="29616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19BE2-B7CF-9145-1972-E9AEDE41A268}"/>
              </a:ext>
            </a:extLst>
          </p:cNvPr>
          <p:cNvSpPr txBox="1"/>
          <p:nvPr/>
        </p:nvSpPr>
        <p:spPr>
          <a:xfrm>
            <a:off x="1638875" y="6287026"/>
            <a:ext cx="2912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Refernce</a:t>
            </a:r>
            <a:r>
              <a:rPr lang="en-US" sz="1200" dirty="0"/>
              <a:t>: https://huggingface.co/blog/vlms</a:t>
            </a:r>
            <a:endParaRPr lang="en-PK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136E1-FE8F-B7D2-4BEC-13AEDACAF79E}"/>
              </a:ext>
            </a:extLst>
          </p:cNvPr>
          <p:cNvSpPr txBox="1"/>
          <p:nvPr/>
        </p:nvSpPr>
        <p:spPr>
          <a:xfrm>
            <a:off x="181234" y="2687588"/>
            <a:ext cx="1402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Understating VLMs</a:t>
            </a:r>
            <a:endParaRPr lang="en-PK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66B51-D031-108C-0B67-6ECFEBAB9A6D}"/>
              </a:ext>
            </a:extLst>
          </p:cNvPr>
          <p:cNvSpPr txBox="1"/>
          <p:nvPr/>
        </p:nvSpPr>
        <p:spPr>
          <a:xfrm>
            <a:off x="6094474" y="2714656"/>
            <a:ext cx="995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Leaderboard</a:t>
            </a:r>
            <a:endParaRPr lang="en-PK" sz="1200" b="1" dirty="0"/>
          </a:p>
        </p:txBody>
      </p:sp>
    </p:spTree>
    <p:extLst>
      <p:ext uri="{BB962C8B-B14F-4D97-AF65-F5344CB8AC3E}">
        <p14:creationId xmlns:p14="http://schemas.microsoft.com/office/powerpoint/2010/main" val="378915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56E80-B3A1-DEFD-5E1B-CC9F1683E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559EB58-428D-DC0A-8665-D4F85A63A30F}"/>
              </a:ext>
            </a:extLst>
          </p:cNvPr>
          <p:cNvSpPr txBox="1"/>
          <p:nvPr/>
        </p:nvSpPr>
        <p:spPr>
          <a:xfrm>
            <a:off x="287384" y="484230"/>
            <a:ext cx="4866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5503"/>
                </a:solidFill>
              </a:rPr>
              <a:t>QWEN2.5 Confusion Matrix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5F6F67-95D6-C2FD-6035-E4E7676BA67F}"/>
              </a:ext>
            </a:extLst>
          </p:cNvPr>
          <p:cNvSpPr txBox="1"/>
          <p:nvPr/>
        </p:nvSpPr>
        <p:spPr>
          <a:xfrm>
            <a:off x="287384" y="1805074"/>
            <a:ext cx="534830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Total images processed: </a:t>
            </a:r>
            <a:r>
              <a:rPr lang="en-US" sz="1400" b="1" dirty="0"/>
              <a:t>147</a:t>
            </a:r>
          </a:p>
          <a:p>
            <a:r>
              <a:rPr lang="en-US" sz="1400" dirty="0"/>
              <a:t>Overall accuracy: </a:t>
            </a:r>
            <a:r>
              <a:rPr lang="en-US" sz="1400" b="1" dirty="0"/>
              <a:t>98.64%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Per-category accuracy:</a:t>
            </a:r>
          </a:p>
          <a:p>
            <a:endParaRPr lang="en-US" sz="1400" dirty="0"/>
          </a:p>
          <a:p>
            <a:r>
              <a:rPr lang="en-US" sz="1400" b="1" dirty="0"/>
              <a:t>Crack:</a:t>
            </a:r>
            <a:r>
              <a:rPr lang="en-US" sz="1400" dirty="0"/>
              <a:t> </a:t>
            </a:r>
          </a:p>
          <a:p>
            <a:r>
              <a:rPr lang="en-US" sz="1400" dirty="0"/>
              <a:t>	  95.00% </a:t>
            </a:r>
            <a:r>
              <a:rPr lang="en-US" sz="1400" dirty="0">
                <a:solidFill>
                  <a:srgbClr val="005503"/>
                </a:solidFill>
              </a:rPr>
              <a:t>███████████████████░</a:t>
            </a:r>
            <a:r>
              <a:rPr lang="en-US" sz="1400" dirty="0"/>
              <a:t>  (38/40)</a:t>
            </a:r>
          </a:p>
          <a:p>
            <a:endParaRPr lang="en-US" sz="1400" b="1" dirty="0"/>
          </a:p>
          <a:p>
            <a:r>
              <a:rPr lang="en-US" sz="1400" b="1" dirty="0"/>
              <a:t>Water Damage:</a:t>
            </a:r>
            <a:r>
              <a:rPr lang="en-US" sz="1400" dirty="0"/>
              <a:t> </a:t>
            </a:r>
          </a:p>
          <a:p>
            <a:r>
              <a:rPr lang="en-US" sz="1400" dirty="0"/>
              <a:t>	100.00% </a:t>
            </a:r>
            <a:r>
              <a:rPr lang="en-US" sz="1400" dirty="0">
                <a:solidFill>
                  <a:srgbClr val="005503"/>
                </a:solidFill>
              </a:rPr>
              <a:t>████████████████████</a:t>
            </a:r>
            <a:r>
              <a:rPr lang="en-US" sz="1400" dirty="0"/>
              <a:t>  (67/67)</a:t>
            </a:r>
          </a:p>
          <a:p>
            <a:endParaRPr lang="en-US" sz="1400" b="1" dirty="0"/>
          </a:p>
          <a:p>
            <a:r>
              <a:rPr lang="en-US" sz="1400" b="1" dirty="0"/>
              <a:t>Thermal:</a:t>
            </a:r>
            <a:r>
              <a:rPr lang="en-US" sz="1400" dirty="0"/>
              <a:t> </a:t>
            </a:r>
          </a:p>
          <a:p>
            <a:r>
              <a:rPr lang="en-US" sz="1400" dirty="0"/>
              <a:t>	100.00% </a:t>
            </a:r>
            <a:r>
              <a:rPr lang="en-US" sz="1400" dirty="0">
                <a:solidFill>
                  <a:srgbClr val="005503"/>
                </a:solidFill>
              </a:rPr>
              <a:t>████████████████████</a:t>
            </a:r>
            <a:r>
              <a:rPr lang="en-US" sz="1400" dirty="0"/>
              <a:t>  (40/40)</a:t>
            </a:r>
            <a:endParaRPr lang="en-PK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5D7F82-2EEA-31DC-4985-9FC6E08F7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045" y="776618"/>
            <a:ext cx="6630955" cy="53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40E8-C2EB-542E-24C7-81E63579A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112658-B8AD-CD33-8AB1-A5B854920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38" y="0"/>
            <a:ext cx="6599562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6C988F-1E81-0EFD-CDA7-B7BDB5BB7553}"/>
              </a:ext>
            </a:extLst>
          </p:cNvPr>
          <p:cNvCxnSpPr>
            <a:cxnSpLocks/>
          </p:cNvCxnSpPr>
          <p:nvPr/>
        </p:nvCxnSpPr>
        <p:spPr>
          <a:xfrm flipV="1">
            <a:off x="3344779" y="3064042"/>
            <a:ext cx="4636168" cy="37378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755308A-5DBC-BBB5-40D0-A6BD0B32FB5A}"/>
              </a:ext>
            </a:extLst>
          </p:cNvPr>
          <p:cNvSpPr txBox="1"/>
          <p:nvPr/>
        </p:nvSpPr>
        <p:spPr>
          <a:xfrm>
            <a:off x="125565" y="117308"/>
            <a:ext cx="49520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5503"/>
                </a:solidFill>
              </a:rPr>
              <a:t>Proposed Architecture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9382FA8-327F-AB98-A0F8-9A8E3ED9FFCE}"/>
              </a:ext>
            </a:extLst>
          </p:cNvPr>
          <p:cNvGrpSpPr/>
          <p:nvPr/>
        </p:nvGrpSpPr>
        <p:grpSpPr>
          <a:xfrm>
            <a:off x="3344779" y="4973053"/>
            <a:ext cx="1828800" cy="1828800"/>
            <a:chOff x="3344779" y="4973053"/>
            <a:chExt cx="1828800" cy="182880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65BBE14-2C92-45A8-81CF-0CAC0DE7E749}"/>
                </a:ext>
              </a:extLst>
            </p:cNvPr>
            <p:cNvSpPr/>
            <p:nvPr/>
          </p:nvSpPr>
          <p:spPr>
            <a:xfrm>
              <a:off x="3344779" y="4973053"/>
              <a:ext cx="1828800" cy="182880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pic>
          <p:nvPicPr>
            <p:cNvPr id="5" name="Picture 4" descr="A qr code with a few black squares&#10;&#10;AI-generated content may be incorrect.">
              <a:extLst>
                <a:ext uri="{FF2B5EF4-FFF2-40B4-BE49-F238E27FC236}">
                  <a16:creationId xmlns:a16="http://schemas.microsoft.com/office/drawing/2014/main" id="{A2F6AE3E-BD88-19C9-429C-D62A36727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0979" y="5061284"/>
              <a:ext cx="1679408" cy="1679408"/>
            </a:xfrm>
            <a:prstGeom prst="rect">
              <a:avLst/>
            </a:prstGeom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538309C-2676-CC36-1AE3-5BDCBAD54192}"/>
              </a:ext>
            </a:extLst>
          </p:cNvPr>
          <p:cNvCxnSpPr/>
          <p:nvPr/>
        </p:nvCxnSpPr>
        <p:spPr>
          <a:xfrm flipV="1">
            <a:off x="3344779" y="3064042"/>
            <a:ext cx="4636168" cy="19090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793B0-B2ED-8112-A5F1-7EA88E45D427}"/>
              </a:ext>
            </a:extLst>
          </p:cNvPr>
          <p:cNvCxnSpPr>
            <a:cxnSpLocks/>
          </p:cNvCxnSpPr>
          <p:nvPr/>
        </p:nvCxnSpPr>
        <p:spPr>
          <a:xfrm flipV="1">
            <a:off x="5173579" y="3064042"/>
            <a:ext cx="2807368" cy="189697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1F7AA3-E749-89DF-891C-19316EA30A4B}"/>
              </a:ext>
            </a:extLst>
          </p:cNvPr>
          <p:cNvCxnSpPr>
            <a:cxnSpLocks/>
          </p:cNvCxnSpPr>
          <p:nvPr/>
        </p:nvCxnSpPr>
        <p:spPr>
          <a:xfrm flipV="1">
            <a:off x="5173579" y="3064042"/>
            <a:ext cx="2807368" cy="373781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E84BAD81-0C9F-2CDE-A3B9-67BD09FA3F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565" y="1443318"/>
            <a:ext cx="5368856" cy="3232955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Advantages:</a:t>
            </a:r>
          </a:p>
          <a:p>
            <a:pPr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It will let the language model understand the bigger picture. (Condition of whole construction)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Agentic structure will let integration in with famous word processing tool like MS Word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Central database will let creation of a RAG bot for internal use cases.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PK" sz="1400" dirty="0"/>
          </a:p>
        </p:txBody>
      </p:sp>
    </p:spTree>
    <p:extLst>
      <p:ext uri="{BB962C8B-B14F-4D97-AF65-F5344CB8AC3E}">
        <p14:creationId xmlns:p14="http://schemas.microsoft.com/office/powerpoint/2010/main" val="645134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Ppt Template">
      <a:dk1>
        <a:sysClr val="windowText" lastClr="000000"/>
      </a:dk1>
      <a:lt1>
        <a:sysClr val="window" lastClr="FFFFFF"/>
      </a:lt1>
      <a:dk2>
        <a:srgbClr val="7F7F7F"/>
      </a:dk2>
      <a:lt2>
        <a:srgbClr val="F2F2F2"/>
      </a:lt2>
      <a:accent1>
        <a:srgbClr val="0A1931"/>
      </a:accent1>
      <a:accent2>
        <a:srgbClr val="185ADB"/>
      </a:accent2>
      <a:accent3>
        <a:srgbClr val="FFC947"/>
      </a:accent3>
      <a:accent4>
        <a:srgbClr val="EFEFE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icksand">
      <a:majorFont>
        <a:latin typeface="quicksand"/>
        <a:ea typeface=""/>
        <a:cs typeface=""/>
      </a:majorFont>
      <a:minorFont>
        <a:latin typeface="quicks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5686</TotalTime>
  <Words>486</Words>
  <Application>Microsoft Macintosh PowerPoint</Application>
  <PresentationFormat>Widescreen</PresentationFormat>
  <Paragraphs>87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ADLaM Display</vt:lpstr>
      <vt:lpstr>Aptos</vt:lpstr>
      <vt:lpstr>Arial</vt:lpstr>
      <vt:lpstr>Calibri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Approaches for Property Surveys</vt:lpstr>
      <vt:lpstr>Vision Language Models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Raiyan Siyam</dc:creator>
  <cp:lastModifiedBy>Zeeshan Afzal</cp:lastModifiedBy>
  <cp:revision>69</cp:revision>
  <dcterms:created xsi:type="dcterms:W3CDTF">2021-07-11T18:19:19Z</dcterms:created>
  <dcterms:modified xsi:type="dcterms:W3CDTF">2025-11-02T14:20:05Z</dcterms:modified>
</cp:coreProperties>
</file>